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70" r:id="rId2"/>
    <p:sldId id="269" r:id="rId3"/>
    <p:sldId id="263" r:id="rId4"/>
    <p:sldId id="271" r:id="rId5"/>
    <p:sldId id="272" r:id="rId6"/>
    <p:sldId id="273" r:id="rId7"/>
    <p:sldId id="275" r:id="rId8"/>
    <p:sldId id="274" r:id="rId9"/>
    <p:sldId id="276" r:id="rId10"/>
    <p:sldId id="277" r:id="rId11"/>
    <p:sldId id="281" r:id="rId12"/>
    <p:sldId id="278" r:id="rId13"/>
    <p:sldId id="279" r:id="rId14"/>
    <p:sldId id="280" r:id="rId15"/>
    <p:sldId id="282" r:id="rId16"/>
    <p:sldId id="284" r:id="rId17"/>
    <p:sldId id="285" r:id="rId18"/>
    <p:sldId id="286" r:id="rId19"/>
    <p:sldId id="288" r:id="rId20"/>
    <p:sldId id="287" r:id="rId21"/>
    <p:sldId id="289" r:id="rId22"/>
    <p:sldId id="290" r:id="rId23"/>
    <p:sldId id="291" r:id="rId24"/>
    <p:sldId id="292" r:id="rId25"/>
    <p:sldId id="293" r:id="rId26"/>
    <p:sldId id="294" r:id="rId27"/>
    <p:sldId id="296" r:id="rId28"/>
    <p:sldId id="297" r:id="rId29"/>
    <p:sldId id="298" r:id="rId30"/>
    <p:sldId id="2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91054"/>
  </p:normalViewPr>
  <p:slideViewPr>
    <p:cSldViewPr snapToGrid="0" snapToObjects="1">
      <p:cViewPr varScale="1">
        <p:scale>
          <a:sx n="203" d="100"/>
          <a:sy n="2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1DF6-7942-D245-8E2A-82481E4D325F}" type="datetimeFigureOut">
              <a:rPr lang="en-US" smtClean="0"/>
              <a:t>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CB4D-E16E-E545-9924-0DE65AC31A0B}" type="slidenum">
              <a:rPr lang="en-US" smtClean="0"/>
              <a:t>‹#›</a:t>
            </a:fld>
            <a:endParaRPr lang="en-US"/>
          </a:p>
        </p:txBody>
      </p:sp>
    </p:spTree>
    <p:extLst>
      <p:ext uri="{BB962C8B-B14F-4D97-AF65-F5344CB8AC3E}">
        <p14:creationId xmlns:p14="http://schemas.microsoft.com/office/powerpoint/2010/main" val="318769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a:t>
            </a:fld>
            <a:endParaRPr lang="en-US"/>
          </a:p>
        </p:txBody>
      </p:sp>
    </p:spTree>
    <p:extLst>
      <p:ext uri="{BB962C8B-B14F-4D97-AF65-F5344CB8AC3E}">
        <p14:creationId xmlns:p14="http://schemas.microsoft.com/office/powerpoint/2010/main" val="13488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Evan was an ex google employee working on their experimental team</a:t>
            </a:r>
          </a:p>
          <a:p>
            <a:pPr marL="171450" indent="-171450">
              <a:buFontTx/>
              <a:buChar char="-"/>
            </a:pPr>
            <a:r>
              <a:rPr lang="en-US" dirty="0"/>
              <a:t>Decided to make </a:t>
            </a:r>
            <a:r>
              <a:rPr lang="en-US" dirty="0" err="1"/>
              <a:t>vue</a:t>
            </a:r>
            <a:r>
              <a:rPr lang="en-US" dirty="0"/>
              <a:t> because he was unsatisfied with current features of react, angular and svelte and wanted to take the best aspects of each</a:t>
            </a:r>
          </a:p>
          <a:p>
            <a:pPr marL="171450" indent="-171450">
              <a:buFontTx/>
              <a:buChar char="-"/>
            </a:pPr>
            <a:r>
              <a:rPr lang="en-US" dirty="0"/>
              <a:t>Vue is not owned by </a:t>
            </a:r>
            <a:r>
              <a:rPr lang="en-US" dirty="0" err="1"/>
              <a:t>facebook</a:t>
            </a:r>
            <a:r>
              <a:rPr lang="en-US" dirty="0"/>
              <a:t> or google so it is totally community driven development. Many of the framework decisions and plans are decided by the community</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10</a:t>
            </a:fld>
            <a:endParaRPr lang="en-US"/>
          </a:p>
        </p:txBody>
      </p:sp>
    </p:spTree>
    <p:extLst>
      <p:ext uri="{BB962C8B-B14F-4D97-AF65-F5344CB8AC3E}">
        <p14:creationId xmlns:p14="http://schemas.microsoft.com/office/powerpoint/2010/main" val="341673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Maybe show a minute or two of the documentary?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11</a:t>
            </a:fld>
            <a:endParaRPr lang="en-US"/>
          </a:p>
        </p:txBody>
      </p:sp>
    </p:spTree>
    <p:extLst>
      <p:ext uri="{BB962C8B-B14F-4D97-AF65-F5344CB8AC3E}">
        <p14:creationId xmlns:p14="http://schemas.microsoft.com/office/powerpoint/2010/main" val="59953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Vue is a little more opinionated than react but it has excellent documentation which is translated to dozens of languages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12</a:t>
            </a:fld>
            <a:endParaRPr lang="en-US"/>
          </a:p>
        </p:txBody>
      </p:sp>
    </p:spTree>
    <p:extLst>
      <p:ext uri="{BB962C8B-B14F-4D97-AF65-F5344CB8AC3E}">
        <p14:creationId xmlns:p14="http://schemas.microsoft.com/office/powerpoint/2010/main" val="140298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worked with both but I think Vue is much easier to scaffold a project and the Vue CLI is awesome</a:t>
            </a:r>
          </a:p>
          <a:p>
            <a:pPr marL="171450" indent="-171450">
              <a:buFontTx/>
              <a:buChar char="-"/>
            </a:pPr>
            <a:r>
              <a:rPr lang="en-US" dirty="0"/>
              <a:t>I also like </a:t>
            </a:r>
            <a:r>
              <a:rPr lang="en-US" dirty="0" err="1"/>
              <a:t>Vuex</a:t>
            </a:r>
            <a:r>
              <a:rPr lang="en-US" dirty="0"/>
              <a:t> a lot more than Redux </a:t>
            </a:r>
          </a:p>
          <a:p>
            <a:pPr marL="171450" indent="-171450">
              <a:buFontTx/>
              <a:buChar char="-"/>
            </a:pPr>
            <a:r>
              <a:rPr lang="en-US" dirty="0"/>
              <a:t>Syntax is my opinion is much cleaner and easier to read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13</a:t>
            </a:fld>
            <a:endParaRPr lang="en-US"/>
          </a:p>
        </p:txBody>
      </p:sp>
    </p:spTree>
    <p:extLst>
      <p:ext uri="{BB962C8B-B14F-4D97-AF65-F5344CB8AC3E}">
        <p14:creationId xmlns:p14="http://schemas.microsoft.com/office/powerpoint/2010/main" val="128544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tons of ways you can define components in Vue – Strings, Template Literals, X templates, inline templates, Render functions, JSX</a:t>
            </a:r>
          </a:p>
        </p:txBody>
      </p:sp>
      <p:sp>
        <p:nvSpPr>
          <p:cNvPr id="4" name="Slide Number Placeholder 3"/>
          <p:cNvSpPr>
            <a:spLocks noGrp="1"/>
          </p:cNvSpPr>
          <p:nvPr>
            <p:ph type="sldNum" sz="quarter" idx="5"/>
          </p:nvPr>
        </p:nvSpPr>
        <p:spPr/>
        <p:txBody>
          <a:bodyPr/>
          <a:lstStyle/>
          <a:p>
            <a:fld id="{528BCB4D-E16E-E545-9924-0DE65AC31A0B}" type="slidenum">
              <a:rPr lang="en-US" smtClean="0"/>
              <a:t>14</a:t>
            </a:fld>
            <a:endParaRPr lang="en-US"/>
          </a:p>
        </p:txBody>
      </p:sp>
    </p:spTree>
    <p:extLst>
      <p:ext uri="{BB962C8B-B14F-4D97-AF65-F5344CB8AC3E}">
        <p14:creationId xmlns:p14="http://schemas.microsoft.com/office/powerpoint/2010/main" val="394919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question that gets asked a lot and can be pretty confusing to understand at first, but components are an integral part of building an web application or site</a:t>
            </a:r>
          </a:p>
          <a:p>
            <a:pPr marL="171450" indent="-171450">
              <a:buFontTx/>
              <a:buChar char="-"/>
            </a:pPr>
            <a:r>
              <a:rPr lang="en-US" dirty="0"/>
              <a:t>The </a:t>
            </a:r>
            <a:r>
              <a:rPr lang="en-US" dirty="0" err="1"/>
              <a:t>mozilla</a:t>
            </a:r>
            <a:r>
              <a:rPr lang="en-US" dirty="0"/>
              <a:t> definition is the big boy definition</a:t>
            </a:r>
          </a:p>
        </p:txBody>
      </p:sp>
      <p:sp>
        <p:nvSpPr>
          <p:cNvPr id="4" name="Slide Number Placeholder 3"/>
          <p:cNvSpPr>
            <a:spLocks noGrp="1"/>
          </p:cNvSpPr>
          <p:nvPr>
            <p:ph type="sldNum" sz="quarter" idx="5"/>
          </p:nvPr>
        </p:nvSpPr>
        <p:spPr/>
        <p:txBody>
          <a:bodyPr/>
          <a:lstStyle/>
          <a:p>
            <a:fld id="{528BCB4D-E16E-E545-9924-0DE65AC31A0B}" type="slidenum">
              <a:rPr lang="en-US" smtClean="0"/>
              <a:t>15</a:t>
            </a:fld>
            <a:endParaRPr lang="en-US"/>
          </a:p>
        </p:txBody>
      </p:sp>
    </p:spTree>
    <p:extLst>
      <p:ext uri="{BB962C8B-B14F-4D97-AF65-F5344CB8AC3E}">
        <p14:creationId xmlns:p14="http://schemas.microsoft.com/office/powerpoint/2010/main" val="35689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simple component that just displays a name, making it green and italics</a:t>
            </a:r>
          </a:p>
          <a:p>
            <a:pPr marL="171450" indent="-171450">
              <a:buFontTx/>
              <a:buChar char="-"/>
            </a:pPr>
            <a:r>
              <a:rPr lang="en-US" dirty="0"/>
              <a:t>We are going to give examples then work backwards</a:t>
            </a:r>
          </a:p>
        </p:txBody>
      </p:sp>
      <p:sp>
        <p:nvSpPr>
          <p:cNvPr id="4" name="Slide Number Placeholder 3"/>
          <p:cNvSpPr>
            <a:spLocks noGrp="1"/>
          </p:cNvSpPr>
          <p:nvPr>
            <p:ph type="sldNum" sz="quarter" idx="5"/>
          </p:nvPr>
        </p:nvSpPr>
        <p:spPr/>
        <p:txBody>
          <a:bodyPr/>
          <a:lstStyle/>
          <a:p>
            <a:fld id="{528BCB4D-E16E-E545-9924-0DE65AC31A0B}" type="slidenum">
              <a:rPr lang="en-US" smtClean="0"/>
              <a:t>16</a:t>
            </a:fld>
            <a:endParaRPr lang="en-US"/>
          </a:p>
        </p:txBody>
      </p:sp>
    </p:spTree>
    <p:extLst>
      <p:ext uri="{BB962C8B-B14F-4D97-AF65-F5344CB8AC3E}">
        <p14:creationId xmlns:p14="http://schemas.microsoft.com/office/powerpoint/2010/main" val="290836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Template will house all of your HTML for the component….to access data in the component use double curly braces {{}}</a:t>
            </a:r>
          </a:p>
          <a:p>
            <a:pPr marL="171450" indent="-171450">
              <a:buFontTx/>
              <a:buChar char="-"/>
            </a:pPr>
            <a:r>
              <a:rPr lang="en-US" dirty="0"/>
              <a:t>Script houses all of your </a:t>
            </a:r>
            <a:r>
              <a:rPr lang="en-US" dirty="0" err="1"/>
              <a:t>javascript</a:t>
            </a:r>
            <a:r>
              <a:rPr lang="en-US" dirty="0"/>
              <a:t>, </a:t>
            </a:r>
            <a:r>
              <a:rPr lang="en-US" dirty="0" err="1"/>
              <a:t>theres</a:t>
            </a:r>
            <a:r>
              <a:rPr lang="en-US" dirty="0"/>
              <a:t> a lot more to unpack here</a:t>
            </a:r>
          </a:p>
          <a:p>
            <a:pPr marL="171450" indent="-171450">
              <a:buFontTx/>
              <a:buChar char="-"/>
            </a:pPr>
            <a:r>
              <a:rPr lang="en-US" dirty="0"/>
              <a:t>Style houses all of your </a:t>
            </a:r>
            <a:r>
              <a:rPr lang="en-US" dirty="0" err="1"/>
              <a:t>css</a:t>
            </a:r>
            <a:r>
              <a:rPr lang="en-US" dirty="0"/>
              <a:t>, scoped will make it bind to only this component. You can omit style tag if you want to use global </a:t>
            </a:r>
            <a:r>
              <a:rPr lang="en-US" dirty="0" err="1"/>
              <a:t>css</a:t>
            </a:r>
            <a:r>
              <a:rPr lang="en-US" dirty="0"/>
              <a:t>. Be conscious of ‘scoped’, this limits the scope of the </a:t>
            </a:r>
            <a:r>
              <a:rPr lang="en-US" dirty="0" err="1"/>
              <a:t>css</a:t>
            </a:r>
            <a:r>
              <a:rPr lang="en-US" dirty="0"/>
              <a:t> to the </a:t>
            </a:r>
            <a:r>
              <a:rPr lang="en-US"/>
              <a:t>current component</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17</a:t>
            </a:fld>
            <a:endParaRPr lang="en-US"/>
          </a:p>
        </p:txBody>
      </p:sp>
    </p:spTree>
    <p:extLst>
      <p:ext uri="{BB962C8B-B14F-4D97-AF65-F5344CB8AC3E}">
        <p14:creationId xmlns:p14="http://schemas.microsoft.com/office/powerpoint/2010/main" val="425291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Typically all </a:t>
            </a:r>
            <a:r>
              <a:rPr lang="en-US" dirty="0" err="1"/>
              <a:t>vue</a:t>
            </a:r>
            <a:r>
              <a:rPr lang="en-US" dirty="0"/>
              <a:t> applications start with a top level component called </a:t>
            </a:r>
            <a:r>
              <a:rPr lang="en-US" dirty="0" err="1"/>
              <a:t>App.vue</a:t>
            </a:r>
            <a:r>
              <a:rPr lang="en-US" dirty="0"/>
              <a:t>, it will be the parents component in your whole applications components tree</a:t>
            </a:r>
          </a:p>
          <a:p>
            <a:pPr marL="171450" indent="-171450">
              <a:buFontTx/>
              <a:buChar char="-"/>
            </a:pPr>
            <a:r>
              <a:rPr lang="en-US" dirty="0"/>
              <a:t>Its very common to have the Header/Navbar/Body/Footer layout and you will build from there</a:t>
            </a:r>
          </a:p>
          <a:p>
            <a:pPr marL="171450" indent="-171450">
              <a:buFontTx/>
              <a:buChar char="-"/>
            </a:pPr>
            <a:r>
              <a:rPr lang="en-US" dirty="0"/>
              <a:t>This is obviously a very contrived example where App only has a single child component – </a:t>
            </a:r>
            <a:r>
              <a:rPr lang="en-US" dirty="0" err="1"/>
              <a:t>NameHolder</a:t>
            </a:r>
            <a:r>
              <a:rPr lang="en-US" dirty="0"/>
              <a:t> </a:t>
            </a:r>
          </a:p>
          <a:p>
            <a:pPr marL="171450" indent="-171450">
              <a:buFontTx/>
              <a:buChar char="-"/>
            </a:pPr>
            <a:r>
              <a:rPr lang="en-US" dirty="0"/>
              <a:t>Notice that in the script section we don’t have the data() function because </a:t>
            </a:r>
            <a:r>
              <a:rPr lang="en-US" dirty="0" err="1"/>
              <a:t>App.vue</a:t>
            </a:r>
            <a:r>
              <a:rPr lang="en-US" dirty="0"/>
              <a:t> has no state, we do though have the components section which denotes that we are using some child components which must be registered</a:t>
            </a:r>
          </a:p>
        </p:txBody>
      </p:sp>
      <p:sp>
        <p:nvSpPr>
          <p:cNvPr id="4" name="Slide Number Placeholder 3"/>
          <p:cNvSpPr>
            <a:spLocks noGrp="1"/>
          </p:cNvSpPr>
          <p:nvPr>
            <p:ph type="sldNum" sz="quarter" idx="5"/>
          </p:nvPr>
        </p:nvSpPr>
        <p:spPr/>
        <p:txBody>
          <a:bodyPr/>
          <a:lstStyle/>
          <a:p>
            <a:fld id="{528BCB4D-E16E-E545-9924-0DE65AC31A0B}" type="slidenum">
              <a:rPr lang="en-US" smtClean="0"/>
              <a:t>18</a:t>
            </a:fld>
            <a:endParaRPr lang="en-US"/>
          </a:p>
        </p:txBody>
      </p:sp>
    </p:spTree>
    <p:extLst>
      <p:ext uri="{BB962C8B-B14F-4D97-AF65-F5344CB8AC3E}">
        <p14:creationId xmlns:p14="http://schemas.microsoft.com/office/powerpoint/2010/main" val="2267008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example of a component tree with a top level navbar, a body and an aside</a:t>
            </a:r>
          </a:p>
        </p:txBody>
      </p:sp>
      <p:sp>
        <p:nvSpPr>
          <p:cNvPr id="4" name="Slide Number Placeholder 3"/>
          <p:cNvSpPr>
            <a:spLocks noGrp="1"/>
          </p:cNvSpPr>
          <p:nvPr>
            <p:ph type="sldNum" sz="quarter" idx="5"/>
          </p:nvPr>
        </p:nvSpPr>
        <p:spPr/>
        <p:txBody>
          <a:bodyPr/>
          <a:lstStyle/>
          <a:p>
            <a:fld id="{528BCB4D-E16E-E545-9924-0DE65AC31A0B}" type="slidenum">
              <a:rPr lang="en-US" smtClean="0"/>
              <a:t>19</a:t>
            </a:fld>
            <a:endParaRPr lang="en-US"/>
          </a:p>
        </p:txBody>
      </p:sp>
    </p:spTree>
    <p:extLst>
      <p:ext uri="{BB962C8B-B14F-4D97-AF65-F5344CB8AC3E}">
        <p14:creationId xmlns:p14="http://schemas.microsoft.com/office/powerpoint/2010/main" val="218528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went to UMD then ended up at Towson</a:t>
            </a:r>
          </a:p>
          <a:p>
            <a:pPr marL="171450" indent="-171450">
              <a:buFontTx/>
              <a:buChar char="-"/>
            </a:pPr>
            <a:r>
              <a:rPr lang="en-US" dirty="0"/>
              <a:t>Loved it here, published some papers and worked pretty closely with a lot of the professors</a:t>
            </a:r>
          </a:p>
          <a:p>
            <a:pPr marL="171450" indent="-171450">
              <a:buFontTx/>
              <a:buChar char="-"/>
            </a:pPr>
            <a:r>
              <a:rPr lang="en-US" dirty="0"/>
              <a:t>Talk about </a:t>
            </a:r>
            <a:r>
              <a:rPr lang="en-US" dirty="0" err="1"/>
              <a:t>Medifor</a:t>
            </a:r>
            <a:r>
              <a:rPr lang="en-US" dirty="0"/>
              <a:t> and </a:t>
            </a:r>
            <a:r>
              <a:rPr lang="en-US" dirty="0" err="1"/>
              <a:t>Deepfake</a:t>
            </a:r>
            <a:r>
              <a:rPr lang="en-US" dirty="0"/>
              <a:t> detection a little bit, can touch on working in the defense industry</a:t>
            </a:r>
          </a:p>
          <a:p>
            <a:pPr marL="171450" indent="-171450">
              <a:buFontTx/>
              <a:buChar char="-"/>
            </a:pPr>
            <a:r>
              <a:rPr lang="en-US" dirty="0"/>
              <a:t>Give credit to Jays class, very relevant in the working world</a:t>
            </a:r>
          </a:p>
        </p:txBody>
      </p:sp>
      <p:sp>
        <p:nvSpPr>
          <p:cNvPr id="4" name="Slide Number Placeholder 3"/>
          <p:cNvSpPr>
            <a:spLocks noGrp="1"/>
          </p:cNvSpPr>
          <p:nvPr>
            <p:ph type="sldNum" sz="quarter" idx="5"/>
          </p:nvPr>
        </p:nvSpPr>
        <p:spPr/>
        <p:txBody>
          <a:bodyPr/>
          <a:lstStyle/>
          <a:p>
            <a:fld id="{528BCB4D-E16E-E545-9924-0DE65AC31A0B}" type="slidenum">
              <a:rPr lang="en-US" smtClean="0"/>
              <a:t>2</a:t>
            </a:fld>
            <a:endParaRPr lang="en-US"/>
          </a:p>
        </p:txBody>
      </p:sp>
    </p:spTree>
    <p:extLst>
      <p:ext uri="{BB962C8B-B14F-4D97-AF65-F5344CB8AC3E}">
        <p14:creationId xmlns:p14="http://schemas.microsoft.com/office/powerpoint/2010/main" val="7149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Props (properties) are custom attributes you can register on a component</a:t>
            </a:r>
          </a:p>
          <a:p>
            <a:pPr marL="171450" indent="-171450">
              <a:buFontTx/>
              <a:buChar char="-"/>
            </a:pPr>
            <a:r>
              <a:rPr lang="en-US" dirty="0"/>
              <a:t>When a value is passed to a prop attribute it becomes a property on that component instance</a:t>
            </a:r>
          </a:p>
          <a:p>
            <a:pPr marL="171450" indent="-171450">
              <a:buFontTx/>
              <a:buChar char="-"/>
            </a:pPr>
            <a:r>
              <a:rPr lang="en-US" dirty="0"/>
              <a:t>Props can update dynamically as your application is running so new views can be rendered to the user</a:t>
            </a:r>
          </a:p>
          <a:p>
            <a:pPr marL="171450" indent="-171450">
              <a:buFontTx/>
              <a:buChar char="-"/>
            </a:pPr>
            <a:r>
              <a:rPr lang="en-US" dirty="0"/>
              <a:t>Props only flow down from a parent component to a child, events flow up ( probably wont touch on that )</a:t>
            </a:r>
          </a:p>
        </p:txBody>
      </p:sp>
      <p:sp>
        <p:nvSpPr>
          <p:cNvPr id="4" name="Slide Number Placeholder 3"/>
          <p:cNvSpPr>
            <a:spLocks noGrp="1"/>
          </p:cNvSpPr>
          <p:nvPr>
            <p:ph type="sldNum" sz="quarter" idx="5"/>
          </p:nvPr>
        </p:nvSpPr>
        <p:spPr/>
        <p:txBody>
          <a:bodyPr/>
          <a:lstStyle/>
          <a:p>
            <a:fld id="{528BCB4D-E16E-E545-9924-0DE65AC31A0B}" type="slidenum">
              <a:rPr lang="en-US" smtClean="0"/>
              <a:t>20</a:t>
            </a:fld>
            <a:endParaRPr lang="en-US"/>
          </a:p>
        </p:txBody>
      </p:sp>
    </p:spTree>
    <p:extLst>
      <p:ext uri="{BB962C8B-B14F-4D97-AF65-F5344CB8AC3E}">
        <p14:creationId xmlns:p14="http://schemas.microsoft.com/office/powerpoint/2010/main" val="2178558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21</a:t>
            </a:fld>
            <a:endParaRPr lang="en-US"/>
          </a:p>
        </p:txBody>
      </p:sp>
    </p:spTree>
    <p:extLst>
      <p:ext uri="{BB962C8B-B14F-4D97-AF65-F5344CB8AC3E}">
        <p14:creationId xmlns:p14="http://schemas.microsoft.com/office/powerpoint/2010/main" val="3736864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22</a:t>
            </a:fld>
            <a:endParaRPr lang="en-US"/>
          </a:p>
        </p:txBody>
      </p:sp>
    </p:spTree>
    <p:extLst>
      <p:ext uri="{BB962C8B-B14F-4D97-AF65-F5344CB8AC3E}">
        <p14:creationId xmlns:p14="http://schemas.microsoft.com/office/powerpoint/2010/main" val="276338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23</a:t>
            </a:fld>
            <a:endParaRPr lang="en-US"/>
          </a:p>
        </p:txBody>
      </p:sp>
    </p:spTree>
    <p:extLst>
      <p:ext uri="{BB962C8B-B14F-4D97-AF65-F5344CB8AC3E}">
        <p14:creationId xmlns:p14="http://schemas.microsoft.com/office/powerpoint/2010/main" val="1722230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component lifecycle describes where a component is during its rendering</a:t>
            </a:r>
          </a:p>
          <a:p>
            <a:pPr marL="171450" indent="-171450">
              <a:buFontTx/>
              <a:buChar char="-"/>
            </a:pPr>
            <a:r>
              <a:rPr lang="en-US" dirty="0"/>
              <a:t>The component’s lifecycle begins once it comes into view</a:t>
            </a:r>
          </a:p>
        </p:txBody>
      </p:sp>
      <p:sp>
        <p:nvSpPr>
          <p:cNvPr id="4" name="Slide Number Placeholder 3"/>
          <p:cNvSpPr>
            <a:spLocks noGrp="1"/>
          </p:cNvSpPr>
          <p:nvPr>
            <p:ph type="sldNum" sz="quarter" idx="5"/>
          </p:nvPr>
        </p:nvSpPr>
        <p:spPr/>
        <p:txBody>
          <a:bodyPr/>
          <a:lstStyle/>
          <a:p>
            <a:fld id="{528BCB4D-E16E-E545-9924-0DE65AC31A0B}" type="slidenum">
              <a:rPr lang="en-US" smtClean="0"/>
              <a:t>24</a:t>
            </a:fld>
            <a:endParaRPr lang="en-US"/>
          </a:p>
        </p:txBody>
      </p:sp>
    </p:spTree>
    <p:extLst>
      <p:ext uri="{BB962C8B-B14F-4D97-AF65-F5344CB8AC3E}">
        <p14:creationId xmlns:p14="http://schemas.microsoft.com/office/powerpoint/2010/main" val="4246220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25</a:t>
            </a:fld>
            <a:endParaRPr lang="en-US"/>
          </a:p>
        </p:txBody>
      </p:sp>
    </p:spTree>
    <p:extLst>
      <p:ext uri="{BB962C8B-B14F-4D97-AF65-F5344CB8AC3E}">
        <p14:creationId xmlns:p14="http://schemas.microsoft.com/office/powerpoint/2010/main" val="411520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V-if is the most common directive you will see and you’ll have it all over the place</a:t>
            </a:r>
          </a:p>
          <a:p>
            <a:pPr marL="171450" indent="-171450">
              <a:buFontTx/>
              <a:buChar char="-"/>
            </a:pPr>
            <a:r>
              <a:rPr lang="en-US" dirty="0"/>
              <a:t>I think its much easier than having </a:t>
            </a:r>
            <a:r>
              <a:rPr lang="en-US" dirty="0" err="1"/>
              <a:t>javascript</a:t>
            </a:r>
            <a:r>
              <a:rPr lang="en-US" dirty="0"/>
              <a:t> inline with your html through JSX</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26</a:t>
            </a:fld>
            <a:endParaRPr lang="en-US"/>
          </a:p>
        </p:txBody>
      </p:sp>
    </p:spTree>
    <p:extLst>
      <p:ext uri="{BB962C8B-B14F-4D97-AF65-F5344CB8AC3E}">
        <p14:creationId xmlns:p14="http://schemas.microsoft.com/office/powerpoint/2010/main" val="334040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‘list’ is the source data and ‘character’ is an alias for the array element being iterated on</a:t>
            </a:r>
          </a:p>
          <a:p>
            <a:pPr marL="171450" indent="-171450">
              <a:buFontTx/>
              <a:buChar char="-"/>
            </a:pPr>
            <a:r>
              <a:rPr lang="en-US" dirty="0"/>
              <a:t>When iterating over the list you can also create an alias for the index of the list</a:t>
            </a:r>
          </a:p>
          <a:p>
            <a:pPr marL="171450" indent="-171450">
              <a:buFontTx/>
              <a:buChar char="-"/>
            </a:pPr>
            <a:r>
              <a:rPr lang="en-US" dirty="0"/>
              <a:t>You can also iterate over JSON objects which is extremely useful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27</a:t>
            </a:fld>
            <a:endParaRPr lang="en-US"/>
          </a:p>
        </p:txBody>
      </p:sp>
    </p:spTree>
    <p:extLst>
      <p:ext uri="{BB962C8B-B14F-4D97-AF65-F5344CB8AC3E}">
        <p14:creationId xmlns:p14="http://schemas.microsoft.com/office/powerpoint/2010/main" val="3633833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28</a:t>
            </a:fld>
            <a:endParaRPr lang="en-US"/>
          </a:p>
        </p:txBody>
      </p:sp>
    </p:spTree>
    <p:extLst>
      <p:ext uri="{BB962C8B-B14F-4D97-AF65-F5344CB8AC3E}">
        <p14:creationId xmlns:p14="http://schemas.microsoft.com/office/powerpoint/2010/main" val="4246843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29</a:t>
            </a:fld>
            <a:endParaRPr lang="en-US"/>
          </a:p>
        </p:txBody>
      </p:sp>
    </p:spTree>
    <p:extLst>
      <p:ext uri="{BB962C8B-B14F-4D97-AF65-F5344CB8AC3E}">
        <p14:creationId xmlns:p14="http://schemas.microsoft.com/office/powerpoint/2010/main" val="4066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Javascript</a:t>
            </a:r>
            <a:r>
              <a:rPr lang="en-US" dirty="0"/>
              <a:t> is not going anywhere, its very important that you are in this class</a:t>
            </a:r>
          </a:p>
          <a:p>
            <a:pPr marL="171450" indent="-171450">
              <a:buFontTx/>
              <a:buChar char="-"/>
            </a:pPr>
            <a:r>
              <a:rPr lang="en-US" dirty="0"/>
              <a:t>Whether its front end, backend or just general scripting </a:t>
            </a:r>
            <a:r>
              <a:rPr lang="en-US" dirty="0" err="1"/>
              <a:t>javascript</a:t>
            </a:r>
            <a:r>
              <a:rPr lang="en-US" dirty="0"/>
              <a:t> is never going away</a:t>
            </a:r>
          </a:p>
          <a:p>
            <a:pPr marL="171450" indent="-171450">
              <a:buFontTx/>
              <a:buChar char="-"/>
            </a:pPr>
            <a:r>
              <a:rPr lang="en-US" dirty="0"/>
              <a:t>Atwood cofounded stack overflow</a:t>
            </a:r>
          </a:p>
          <a:p>
            <a:pPr marL="171450" indent="-171450">
              <a:buFontTx/>
              <a:buChar char="-"/>
            </a:pPr>
            <a:r>
              <a:rPr lang="en-US" dirty="0"/>
              <a:t>Talk about </a:t>
            </a:r>
            <a:r>
              <a:rPr lang="en-US" dirty="0" err="1"/>
              <a:t>whitebox</a:t>
            </a:r>
            <a:r>
              <a:rPr lang="en-US" dirty="0"/>
              <a:t> and how they used </a:t>
            </a:r>
            <a:r>
              <a:rPr lang="en-US" dirty="0" err="1"/>
              <a:t>nodejs</a:t>
            </a:r>
            <a:r>
              <a:rPr lang="en-US" dirty="0"/>
              <a:t> to control </a:t>
            </a:r>
            <a:r>
              <a:rPr lang="en-US" dirty="0" err="1"/>
              <a:t>pis</a:t>
            </a:r>
            <a:r>
              <a:rPr lang="en-US" dirty="0"/>
              <a:t> which handled all their shipping and label printing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a:t>
            </a:fld>
            <a:endParaRPr lang="en-US"/>
          </a:p>
        </p:txBody>
      </p:sp>
    </p:spTree>
    <p:extLst>
      <p:ext uri="{BB962C8B-B14F-4D97-AF65-F5344CB8AC3E}">
        <p14:creationId xmlns:p14="http://schemas.microsoft.com/office/powerpoint/2010/main" val="296017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Looks like there is a lot going on here</a:t>
            </a:r>
          </a:p>
          <a:p>
            <a:pPr marL="171450" indent="-171450">
              <a:buFontTx/>
              <a:buChar char="-"/>
            </a:pPr>
            <a:r>
              <a:rPr lang="en-US" dirty="0"/>
              <a:t>The first important thing to see is the ‘created()’ lifecycle hook, this method kicks off as soon as the component begins to render</a:t>
            </a:r>
          </a:p>
          <a:p>
            <a:pPr marL="171450" indent="-171450">
              <a:buFontTx/>
              <a:buChar char="-"/>
            </a:pPr>
            <a:r>
              <a:rPr lang="en-US" dirty="0"/>
              <a:t>It calls the ‘</a:t>
            </a:r>
            <a:r>
              <a:rPr lang="en-US" dirty="0" err="1"/>
              <a:t>fetchOurData</a:t>
            </a:r>
            <a:r>
              <a:rPr lang="en-US" dirty="0"/>
              <a:t>’ method this is what is making the http request to </a:t>
            </a:r>
            <a:r>
              <a:rPr lang="en-US" dirty="0" err="1"/>
              <a:t>JSONplaceholder</a:t>
            </a:r>
            <a:endParaRPr lang="en-US" dirty="0"/>
          </a:p>
          <a:p>
            <a:pPr marL="171450" indent="-171450">
              <a:buFontTx/>
              <a:buChar char="-"/>
            </a:pPr>
            <a:r>
              <a:rPr lang="en-US" dirty="0"/>
              <a:t>When the call succeeds then we can set our local state and have it rendered in the template</a:t>
            </a:r>
          </a:p>
          <a:p>
            <a:pPr marL="171450" indent="-171450">
              <a:buFontTx/>
              <a:buChar char="-"/>
            </a:pPr>
            <a:r>
              <a:rPr lang="en-US" dirty="0"/>
              <a:t>Notice how we are importing the </a:t>
            </a:r>
            <a:r>
              <a:rPr lang="en-US" dirty="0" err="1"/>
              <a:t>axios</a:t>
            </a:r>
            <a:r>
              <a:rPr lang="en-US"/>
              <a:t> package</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30</a:t>
            </a:fld>
            <a:endParaRPr lang="en-US"/>
          </a:p>
        </p:txBody>
      </p:sp>
    </p:spTree>
    <p:extLst>
      <p:ext uri="{BB962C8B-B14F-4D97-AF65-F5344CB8AC3E}">
        <p14:creationId xmlns:p14="http://schemas.microsoft.com/office/powerpoint/2010/main" val="225113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the technologies I work with on a daily basis, full stack all day</a:t>
            </a:r>
          </a:p>
          <a:p>
            <a:pPr marL="171450" indent="-171450">
              <a:buFontTx/>
              <a:buChar char="-"/>
            </a:pPr>
            <a:r>
              <a:rPr lang="en-US" dirty="0"/>
              <a:t>Mention a little bit how important docker is for modern development</a:t>
            </a:r>
          </a:p>
        </p:txBody>
      </p:sp>
      <p:sp>
        <p:nvSpPr>
          <p:cNvPr id="4" name="Slide Number Placeholder 3"/>
          <p:cNvSpPr>
            <a:spLocks noGrp="1"/>
          </p:cNvSpPr>
          <p:nvPr>
            <p:ph type="sldNum" sz="quarter" idx="5"/>
          </p:nvPr>
        </p:nvSpPr>
        <p:spPr/>
        <p:txBody>
          <a:bodyPr/>
          <a:lstStyle/>
          <a:p>
            <a:fld id="{528BCB4D-E16E-E545-9924-0DE65AC31A0B}" type="slidenum">
              <a:rPr lang="en-US" smtClean="0"/>
              <a:t>4</a:t>
            </a:fld>
            <a:endParaRPr lang="en-US"/>
          </a:p>
        </p:txBody>
      </p:sp>
    </p:spTree>
    <p:extLst>
      <p:ext uri="{BB962C8B-B14F-4D97-AF65-F5344CB8AC3E}">
        <p14:creationId xmlns:p14="http://schemas.microsoft.com/office/powerpoint/2010/main" val="298835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be going through all of this then give a live demo</a:t>
            </a:r>
          </a:p>
        </p:txBody>
      </p:sp>
      <p:sp>
        <p:nvSpPr>
          <p:cNvPr id="4" name="Slide Number Placeholder 3"/>
          <p:cNvSpPr>
            <a:spLocks noGrp="1"/>
          </p:cNvSpPr>
          <p:nvPr>
            <p:ph type="sldNum" sz="quarter" idx="5"/>
          </p:nvPr>
        </p:nvSpPr>
        <p:spPr/>
        <p:txBody>
          <a:bodyPr/>
          <a:lstStyle/>
          <a:p>
            <a:fld id="{528BCB4D-E16E-E545-9924-0DE65AC31A0B}" type="slidenum">
              <a:rPr lang="en-US" smtClean="0"/>
              <a:t>5</a:t>
            </a:fld>
            <a:endParaRPr lang="en-US"/>
          </a:p>
        </p:txBody>
      </p:sp>
    </p:spTree>
    <p:extLst>
      <p:ext uri="{BB962C8B-B14F-4D97-AF65-F5344CB8AC3E}">
        <p14:creationId xmlns:p14="http://schemas.microsoft.com/office/powerpoint/2010/main" val="94564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Other popular frameworks: Svelte, Ember Meteor but the three on the screen are kind</a:t>
            </a:r>
          </a:p>
          <a:p>
            <a:pPr marL="171450" indent="-171450">
              <a:buFontTx/>
              <a:buChar char="-"/>
            </a:pPr>
            <a:r>
              <a:rPr lang="en-US" dirty="0"/>
              <a:t>React – Facebook, Angular – Google, Vue is grassroots open source</a:t>
            </a:r>
          </a:p>
        </p:txBody>
      </p:sp>
      <p:sp>
        <p:nvSpPr>
          <p:cNvPr id="4" name="Slide Number Placeholder 3"/>
          <p:cNvSpPr>
            <a:spLocks noGrp="1"/>
          </p:cNvSpPr>
          <p:nvPr>
            <p:ph type="sldNum" sz="quarter" idx="5"/>
          </p:nvPr>
        </p:nvSpPr>
        <p:spPr/>
        <p:txBody>
          <a:bodyPr/>
          <a:lstStyle/>
          <a:p>
            <a:fld id="{528BCB4D-E16E-E545-9924-0DE65AC31A0B}" type="slidenum">
              <a:rPr lang="en-US" smtClean="0"/>
              <a:t>6</a:t>
            </a:fld>
            <a:endParaRPr lang="en-US"/>
          </a:p>
        </p:txBody>
      </p:sp>
    </p:spTree>
    <p:extLst>
      <p:ext uri="{BB962C8B-B14F-4D97-AF65-F5344CB8AC3E}">
        <p14:creationId xmlns:p14="http://schemas.microsoft.com/office/powerpoint/2010/main" val="212330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Vue has a built in compiler which precompiles all of your </a:t>
            </a:r>
            <a:r>
              <a:rPr lang="en-US" dirty="0" err="1"/>
              <a:t>vue</a:t>
            </a:r>
            <a:r>
              <a:rPr lang="en-US" dirty="0"/>
              <a:t> files to HTML files and </a:t>
            </a:r>
            <a:r>
              <a:rPr lang="en-US" dirty="0" err="1"/>
              <a:t>javascript</a:t>
            </a:r>
            <a:r>
              <a:rPr lang="en-US" dirty="0"/>
              <a:t> files which are then embedded as &lt;script&gt; tags into your </a:t>
            </a:r>
            <a:r>
              <a:rPr lang="en-US" dirty="0" err="1"/>
              <a:t>index.html</a:t>
            </a:r>
            <a:endParaRPr lang="en-US" dirty="0"/>
          </a:p>
          <a:p>
            <a:pPr marL="171450" indent="-171450">
              <a:buFontTx/>
              <a:buChar char="-"/>
            </a:pPr>
            <a:r>
              <a:rPr lang="en-US" dirty="0"/>
              <a:t>Also embeds &lt;style&gt; tags</a:t>
            </a:r>
          </a:p>
          <a:p>
            <a:pPr marL="171450" indent="-171450">
              <a:buFontTx/>
              <a:buChar char="-"/>
            </a:pPr>
            <a:r>
              <a:rPr lang="en-US" dirty="0"/>
              <a:t>Manipulates the virtual DOM</a:t>
            </a:r>
          </a:p>
        </p:txBody>
      </p:sp>
      <p:sp>
        <p:nvSpPr>
          <p:cNvPr id="4" name="Slide Number Placeholder 3"/>
          <p:cNvSpPr>
            <a:spLocks noGrp="1"/>
          </p:cNvSpPr>
          <p:nvPr>
            <p:ph type="sldNum" sz="quarter" idx="5"/>
          </p:nvPr>
        </p:nvSpPr>
        <p:spPr/>
        <p:txBody>
          <a:bodyPr/>
          <a:lstStyle/>
          <a:p>
            <a:fld id="{528BCB4D-E16E-E545-9924-0DE65AC31A0B}" type="slidenum">
              <a:rPr lang="en-US" smtClean="0"/>
              <a:t>7</a:t>
            </a:fld>
            <a:endParaRPr lang="en-US"/>
          </a:p>
        </p:txBody>
      </p:sp>
    </p:spTree>
    <p:extLst>
      <p:ext uri="{BB962C8B-B14F-4D97-AF65-F5344CB8AC3E}">
        <p14:creationId xmlns:p14="http://schemas.microsoft.com/office/powerpoint/2010/main" val="15985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github.com</a:t>
            </a:r>
            <a:r>
              <a:rPr lang="en-US" dirty="0"/>
              <a:t>/</a:t>
            </a:r>
            <a:r>
              <a:rPr lang="en-US" dirty="0" err="1"/>
              <a:t>vuejs</a:t>
            </a:r>
            <a:r>
              <a:rPr lang="en-US" dirty="0"/>
              <a:t>/awesome-</a:t>
            </a:r>
            <a:r>
              <a:rPr lang="en-US" dirty="0" err="1"/>
              <a:t>vue</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8</a:t>
            </a:fld>
            <a:endParaRPr lang="en-US"/>
          </a:p>
        </p:txBody>
      </p:sp>
    </p:spTree>
    <p:extLst>
      <p:ext uri="{BB962C8B-B14F-4D97-AF65-F5344CB8AC3E}">
        <p14:creationId xmlns:p14="http://schemas.microsoft.com/office/powerpoint/2010/main" val="364649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Percentage of developers currently working with framework you want to continue working with it</a:t>
            </a:r>
          </a:p>
          <a:p>
            <a:pPr marL="171450" indent="-171450">
              <a:buFontTx/>
              <a:buChar char="-"/>
            </a:pPr>
            <a:r>
              <a:rPr lang="en-US" dirty="0"/>
              <a:t>Percentage of developers who aren’t working with the framework but expressed interesting in developing with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9</a:t>
            </a:fld>
            <a:endParaRPr lang="en-US"/>
          </a:p>
        </p:txBody>
      </p:sp>
    </p:spTree>
    <p:extLst>
      <p:ext uri="{BB962C8B-B14F-4D97-AF65-F5344CB8AC3E}">
        <p14:creationId xmlns:p14="http://schemas.microsoft.com/office/powerpoint/2010/main" val="378187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7B3-2BB3-1942-A7D9-314737FA2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F3AB2-2A16-9141-9B08-FC05739E0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3ED70-B1A2-0048-B45F-D1C71123441B}"/>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E7C1949D-EBAA-A349-AF56-D2AEE2369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6919-B09D-D84D-AB54-7830ED1DAF19}"/>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23195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93AF-8E35-1346-9720-BC4E49001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EA9B6-49A4-074F-8944-815B30F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9A1-EFE3-2240-98FD-A13089EE14F7}"/>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E9FC76A3-1405-4B41-9084-3A666714B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07356-98B4-0742-AF92-0D05BA16E0E1}"/>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5129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4CA1-A980-0343-B801-D280DAF12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C7AB-4406-4349-901D-8B5093CD0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6422-AF44-CD4A-9FC1-46E9887A03A0}"/>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D34FE5EF-01A8-5548-9FBD-D59989B3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38E36-1C27-E940-9EF3-ECD96A9CACBA}"/>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124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9BC7-441D-7F48-9C4F-387CB2604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063B2-8485-5A48-8959-17F95F4D1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66D7B-E06B-DC49-B5F1-46F470C77DB9}"/>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D13FAD8F-D3D7-E542-96B6-2B9139CF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476-D135-5D47-A56B-6FD016DF429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96767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54E8-4AA1-9A46-BC2A-FF757EF0C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4A8D-2FBF-8F40-96E6-91ADF57FE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D6717-FFD8-DB4C-BCBC-5882F6EDC729}"/>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89E1CBD7-A65D-6F43-863C-39A9C8557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8A45-C0E2-9F4B-BA82-5FA8C0A536E0}"/>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11474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70F-5494-7C41-96CC-F439050B8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3A158-AA6E-A548-9984-EBFDEBC90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A98179-854E-8749-BE9F-A9E396117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D91A4-5C98-054E-9D72-A9D5520FB053}"/>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6" name="Footer Placeholder 5">
            <a:extLst>
              <a:ext uri="{FF2B5EF4-FFF2-40B4-BE49-F238E27FC236}">
                <a16:creationId xmlns:a16="http://schemas.microsoft.com/office/drawing/2014/main" id="{4AA97713-74A7-2844-95DA-F933F7CE1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29D0-E87B-1E45-8856-D969F0A01C0C}"/>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83048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CCF-073F-344D-A8E7-CFAEC8025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A95A1-2E92-9546-B1E2-A136974CF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1A418-4AFE-C546-807C-24598525C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CBE87-832A-494A-BD4F-B964CE225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7EDC3-ECDF-0B41-AACD-AF91BFEB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412F4-3740-B142-93FB-408A7236D352}"/>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8" name="Footer Placeholder 7">
            <a:extLst>
              <a:ext uri="{FF2B5EF4-FFF2-40B4-BE49-F238E27FC236}">
                <a16:creationId xmlns:a16="http://schemas.microsoft.com/office/drawing/2014/main" id="{9500C40E-23C3-5E43-B619-859BA8842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9E83-1ABA-B643-AA87-8B99E17F0E6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9419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FBF-3716-6E47-8C2C-C71E4C87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10297-E759-C043-AA94-93D4B30771EF}"/>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4" name="Footer Placeholder 3">
            <a:extLst>
              <a:ext uri="{FF2B5EF4-FFF2-40B4-BE49-F238E27FC236}">
                <a16:creationId xmlns:a16="http://schemas.microsoft.com/office/drawing/2014/main" id="{63DB7EF4-2A32-A94F-AF27-6C928C902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DFE07-1F5E-BB47-BBD6-56729D3DAFE4}"/>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6643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17D4-55EF-0742-A8E2-55995E3EEB3F}"/>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3" name="Footer Placeholder 2">
            <a:extLst>
              <a:ext uri="{FF2B5EF4-FFF2-40B4-BE49-F238E27FC236}">
                <a16:creationId xmlns:a16="http://schemas.microsoft.com/office/drawing/2014/main" id="{FACD36B9-4CEB-7A4C-B204-789353AFB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90CFF-3236-E14F-82FE-7B53CCB32437}"/>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429453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298-83BA-304E-BDAF-F1E15A19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FE355-55EB-AE49-B52E-9D6D03967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95B8A-4AB2-984C-B605-3640DC93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FF96-E254-4B4C-BD10-8D5D47E01AF5}"/>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6" name="Footer Placeholder 5">
            <a:extLst>
              <a:ext uri="{FF2B5EF4-FFF2-40B4-BE49-F238E27FC236}">
                <a16:creationId xmlns:a16="http://schemas.microsoft.com/office/drawing/2014/main" id="{C321EF69-A84C-814C-B3D5-9E22E264F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C29DF-78BD-D448-858E-8361DA2ECC53}"/>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88467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BC87-6EBC-7946-8656-32A5DF60B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A8683-72ED-2445-8F17-D8E1C1BE8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09DC6-A621-7345-BAAA-8A1145D6D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7F35D-050F-234E-A5D5-1B9B23955397}"/>
              </a:ext>
            </a:extLst>
          </p:cNvPr>
          <p:cNvSpPr>
            <a:spLocks noGrp="1"/>
          </p:cNvSpPr>
          <p:nvPr>
            <p:ph type="dt" sz="half" idx="10"/>
          </p:nvPr>
        </p:nvSpPr>
        <p:spPr/>
        <p:txBody>
          <a:bodyPr/>
          <a:lstStyle/>
          <a:p>
            <a:fld id="{E974D286-EC02-3748-9112-0F3A5220F3DC}" type="datetimeFigureOut">
              <a:rPr lang="en-US" smtClean="0"/>
              <a:t>3/20/21</a:t>
            </a:fld>
            <a:endParaRPr lang="en-US"/>
          </a:p>
        </p:txBody>
      </p:sp>
      <p:sp>
        <p:nvSpPr>
          <p:cNvPr id="6" name="Footer Placeholder 5">
            <a:extLst>
              <a:ext uri="{FF2B5EF4-FFF2-40B4-BE49-F238E27FC236}">
                <a16:creationId xmlns:a16="http://schemas.microsoft.com/office/drawing/2014/main" id="{48A69B3B-0F7B-824F-9E5C-FFC09F847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70E4-81A9-5944-BCDC-A82DE5B78A16}"/>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70755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B37E7-F46F-3A4A-BE27-72C24924C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BA4E4-BA33-594D-B703-4FE00654F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D0C42-47BD-DD46-9238-2D3283107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D286-EC02-3748-9112-0F3A5220F3DC}" type="datetimeFigureOut">
              <a:rPr lang="en-US" smtClean="0"/>
              <a:t>3/20/21</a:t>
            </a:fld>
            <a:endParaRPr lang="en-US"/>
          </a:p>
        </p:txBody>
      </p:sp>
      <p:sp>
        <p:nvSpPr>
          <p:cNvPr id="5" name="Footer Placeholder 4">
            <a:extLst>
              <a:ext uri="{FF2B5EF4-FFF2-40B4-BE49-F238E27FC236}">
                <a16:creationId xmlns:a16="http://schemas.microsoft.com/office/drawing/2014/main" id="{B4E04C74-B917-F94A-9155-9B7911036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36DB3-8408-0545-BC69-41419115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C9ED-018E-C447-AC8A-7A2CFDDE242D}" type="slidenum">
              <a:rPr lang="en-US" smtClean="0"/>
              <a:t>‹#›</a:t>
            </a:fld>
            <a:endParaRPr lang="en-US"/>
          </a:p>
        </p:txBody>
      </p:sp>
    </p:spTree>
    <p:extLst>
      <p:ext uri="{BB962C8B-B14F-4D97-AF65-F5344CB8AC3E}">
        <p14:creationId xmlns:p14="http://schemas.microsoft.com/office/powerpoint/2010/main" val="409852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OrxmtDw4pVI?feature=oembed"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darpa.mil/program/media-forens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10;&#10;Description automatically generated with low confidence">
            <a:extLst>
              <a:ext uri="{FF2B5EF4-FFF2-40B4-BE49-F238E27FC236}">
                <a16:creationId xmlns:a16="http://schemas.microsoft.com/office/drawing/2014/main" id="{7814221F-3E23-9247-8B97-009E9D048B55}"/>
              </a:ext>
            </a:extLst>
          </p:cNvPr>
          <p:cNvPicPr>
            <a:picLocks noChangeAspect="1"/>
          </p:cNvPicPr>
          <p:nvPr/>
        </p:nvPicPr>
        <p:blipFill>
          <a:blip r:embed="rId3"/>
          <a:stretch>
            <a:fillRect/>
          </a:stretch>
        </p:blipFill>
        <p:spPr>
          <a:xfrm>
            <a:off x="4134633" y="255740"/>
            <a:ext cx="3810000" cy="3401860"/>
          </a:xfrm>
          <a:prstGeom prst="rect">
            <a:avLst/>
          </a:prstGeom>
        </p:spPr>
      </p:pic>
      <p:sp>
        <p:nvSpPr>
          <p:cNvPr id="10" name="Subtitle 2">
            <a:extLst>
              <a:ext uri="{FF2B5EF4-FFF2-40B4-BE49-F238E27FC236}">
                <a16:creationId xmlns:a16="http://schemas.microsoft.com/office/drawing/2014/main" id="{8B2010B2-7746-E247-933E-9C45FD99F6E7}"/>
              </a:ext>
            </a:extLst>
          </p:cNvPr>
          <p:cNvSpPr>
            <a:spLocks noGrp="1"/>
          </p:cNvSpPr>
          <p:nvPr>
            <p:ph type="subTitle" idx="1"/>
          </p:nvPr>
        </p:nvSpPr>
        <p:spPr>
          <a:xfrm>
            <a:off x="1524000" y="3776597"/>
            <a:ext cx="9144000" cy="1152396"/>
          </a:xfrm>
        </p:spPr>
        <p:txBody>
          <a:bodyPr>
            <a:normAutofit fontScale="92500" lnSpcReduction="10000"/>
          </a:bodyPr>
          <a:lstStyle/>
          <a:p>
            <a:r>
              <a:rPr lang="en-US" dirty="0">
                <a:latin typeface="Avenir Light" panose="020B0402020203020204" pitchFamily="34" charset="77"/>
              </a:rPr>
              <a:t>An Introduction to Vue</a:t>
            </a:r>
          </a:p>
          <a:p>
            <a:endParaRPr lang="en-US" dirty="0">
              <a:latin typeface="Avenir Light" panose="020B0402020203020204" pitchFamily="34" charset="77"/>
            </a:endParaRPr>
          </a:p>
          <a:p>
            <a:r>
              <a:rPr lang="en-US" sz="1800" dirty="0">
                <a:latin typeface="Avenir Light" panose="020B0402020203020204" pitchFamily="34" charset="77"/>
              </a:rPr>
              <a:t>Wes Dingman</a:t>
            </a:r>
          </a:p>
        </p:txBody>
      </p:sp>
    </p:spTree>
    <p:extLst>
      <p:ext uri="{BB962C8B-B14F-4D97-AF65-F5344CB8AC3E}">
        <p14:creationId xmlns:p14="http://schemas.microsoft.com/office/powerpoint/2010/main" val="489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2DE9870-9A15-6C42-BE5A-44688427EBD8}"/>
              </a:ext>
            </a:extLst>
          </p:cNvPr>
          <p:cNvPicPr>
            <a:picLocks noChangeAspect="1"/>
          </p:cNvPicPr>
          <p:nvPr/>
        </p:nvPicPr>
        <p:blipFill>
          <a:blip r:embed="rId3"/>
          <a:stretch>
            <a:fillRect/>
          </a:stretch>
        </p:blipFill>
        <p:spPr>
          <a:xfrm>
            <a:off x="376849" y="1840518"/>
            <a:ext cx="5228548" cy="2537329"/>
          </a:xfrm>
          <a:prstGeom prst="rect">
            <a:avLst/>
          </a:prstGeom>
        </p:spPr>
      </p:pic>
      <p:sp>
        <p:nvSpPr>
          <p:cNvPr id="8" name="TextBox 7">
            <a:extLst>
              <a:ext uri="{FF2B5EF4-FFF2-40B4-BE49-F238E27FC236}">
                <a16:creationId xmlns:a16="http://schemas.microsoft.com/office/drawing/2014/main" id="{E9F1037A-4954-4B4C-998F-3693C6A20794}"/>
              </a:ext>
            </a:extLst>
          </p:cNvPr>
          <p:cNvSpPr txBox="1"/>
          <p:nvPr/>
        </p:nvSpPr>
        <p:spPr>
          <a:xfrm>
            <a:off x="6096000" y="2244060"/>
            <a:ext cx="3858016" cy="2369880"/>
          </a:xfrm>
          <a:prstGeom prst="rect">
            <a:avLst/>
          </a:prstGeom>
          <a:noFill/>
        </p:spPr>
        <p:txBody>
          <a:bodyPr wrap="square" rtlCol="0">
            <a:spAutoFit/>
          </a:bodyPr>
          <a:lstStyle/>
          <a:p>
            <a:r>
              <a:rPr lang="en-US" sz="1400" dirty="0">
                <a:latin typeface="Avenir Light" panose="020B0402020203020204" pitchFamily="34" charset="77"/>
              </a:rPr>
              <a:t>Created in 2014 by Evan You</a:t>
            </a:r>
          </a:p>
          <a:p>
            <a:endParaRPr lang="en-US" sz="1400" dirty="0">
              <a:latin typeface="Avenir Light" panose="020B0402020203020204" pitchFamily="34" charset="77"/>
            </a:endParaRPr>
          </a:p>
          <a:p>
            <a:r>
              <a:rPr lang="en-US" sz="1400" dirty="0">
                <a:latin typeface="Avenir Light" panose="020B0402020203020204" pitchFamily="34" charset="77"/>
              </a:rPr>
              <a:t>Completely grassroots open-source project</a:t>
            </a:r>
          </a:p>
          <a:p>
            <a:endParaRPr lang="en-US" sz="1400" dirty="0">
              <a:latin typeface="Avenir Light" panose="020B0402020203020204" pitchFamily="34" charset="77"/>
            </a:endParaRPr>
          </a:p>
          <a:p>
            <a:r>
              <a:rPr lang="en-US" sz="1400" dirty="0">
                <a:latin typeface="Avenir Light" panose="020B0402020203020204" pitchFamily="34" charset="77"/>
              </a:rPr>
              <a:t>Currently maintained by Evan and a team of 24 developers financed via crowdfunding</a:t>
            </a:r>
          </a:p>
          <a:p>
            <a:endParaRPr lang="en-US" sz="1400" dirty="0">
              <a:latin typeface="Avenir Light" panose="020B0402020203020204" pitchFamily="34" charset="77"/>
            </a:endParaRPr>
          </a:p>
          <a:p>
            <a:r>
              <a:rPr lang="en-US" sz="1400" dirty="0">
                <a:latin typeface="Avenir Light" panose="020B0402020203020204" pitchFamily="34" charset="77"/>
              </a:rPr>
              <a:t>Excellent Documentary on YouTube</a:t>
            </a:r>
          </a:p>
          <a:p>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9" name="TextBox 8">
            <a:extLst>
              <a:ext uri="{FF2B5EF4-FFF2-40B4-BE49-F238E27FC236}">
                <a16:creationId xmlns:a16="http://schemas.microsoft.com/office/drawing/2014/main" id="{55125FCE-E9D8-484F-992C-BA4D0ABF6AB5}"/>
              </a:ext>
            </a:extLst>
          </p:cNvPr>
          <p:cNvSpPr txBox="1"/>
          <p:nvPr/>
        </p:nvSpPr>
        <p:spPr>
          <a:xfrm>
            <a:off x="4845485" y="432148"/>
            <a:ext cx="2501030" cy="461665"/>
          </a:xfrm>
          <a:prstGeom prst="rect">
            <a:avLst/>
          </a:prstGeom>
          <a:noFill/>
        </p:spPr>
        <p:txBody>
          <a:bodyPr wrap="square" rtlCol="0">
            <a:spAutoFit/>
          </a:bodyPr>
          <a:lstStyle/>
          <a:p>
            <a:r>
              <a:rPr lang="en-US" sz="2400" dirty="0">
                <a:latin typeface="Avenir Light" panose="020B0402020203020204" pitchFamily="34" charset="77"/>
              </a:rPr>
              <a:t>Vue Origin Story</a:t>
            </a:r>
          </a:p>
        </p:txBody>
      </p:sp>
    </p:spTree>
    <p:extLst>
      <p:ext uri="{BB962C8B-B14F-4D97-AF65-F5344CB8AC3E}">
        <p14:creationId xmlns:p14="http://schemas.microsoft.com/office/powerpoint/2010/main" val="21159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Online Media 1" descr="Vue.js: The Documentary">
            <a:hlinkClick r:id="" action="ppaction://media"/>
            <a:extLst>
              <a:ext uri="{FF2B5EF4-FFF2-40B4-BE49-F238E27FC236}">
                <a16:creationId xmlns:a16="http://schemas.microsoft.com/office/drawing/2014/main" id="{A245DB93-B9F2-D140-ADA1-F0A80930EA7C}"/>
              </a:ext>
            </a:extLst>
          </p:cNvPr>
          <p:cNvPicPr>
            <a:picLocks noRot="1" noChangeAspect="1"/>
          </p:cNvPicPr>
          <p:nvPr>
            <a:videoFile r:link="rId1"/>
          </p:nvPr>
        </p:nvPicPr>
        <p:blipFill>
          <a:blip r:embed="rId4"/>
          <a:stretch>
            <a:fillRect/>
          </a:stretch>
        </p:blipFill>
        <p:spPr>
          <a:xfrm>
            <a:off x="519830" y="1080369"/>
            <a:ext cx="7828767" cy="4697261"/>
          </a:xfrm>
          <a:prstGeom prst="rect">
            <a:avLst/>
          </a:prstGeom>
        </p:spPr>
      </p:pic>
    </p:spTree>
    <p:extLst>
      <p:ext uri="{BB962C8B-B14F-4D97-AF65-F5344CB8AC3E}">
        <p14:creationId xmlns:p14="http://schemas.microsoft.com/office/powerpoint/2010/main" val="20035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9F4FACD-9FCC-744C-A324-C880F904EB2C}"/>
              </a:ext>
            </a:extLst>
          </p:cNvPr>
          <p:cNvPicPr>
            <a:picLocks noChangeAspect="1"/>
          </p:cNvPicPr>
          <p:nvPr/>
        </p:nvPicPr>
        <p:blipFill>
          <a:blip r:embed="rId3"/>
          <a:stretch>
            <a:fillRect/>
          </a:stretch>
        </p:blipFill>
        <p:spPr>
          <a:xfrm>
            <a:off x="621082" y="2138907"/>
            <a:ext cx="4101230" cy="1618901"/>
          </a:xfrm>
          <a:prstGeom prst="rect">
            <a:avLst/>
          </a:prstGeom>
        </p:spPr>
      </p:pic>
      <p:pic>
        <p:nvPicPr>
          <p:cNvPr id="10" name="Picture 9">
            <a:extLst>
              <a:ext uri="{FF2B5EF4-FFF2-40B4-BE49-F238E27FC236}">
                <a16:creationId xmlns:a16="http://schemas.microsoft.com/office/drawing/2014/main" id="{1EC41C35-2F71-6849-9A1A-5456E62E93B9}"/>
              </a:ext>
            </a:extLst>
          </p:cNvPr>
          <p:cNvPicPr>
            <a:picLocks noChangeAspect="1"/>
          </p:cNvPicPr>
          <p:nvPr/>
        </p:nvPicPr>
        <p:blipFill>
          <a:blip r:embed="rId4"/>
          <a:stretch>
            <a:fillRect/>
          </a:stretch>
        </p:blipFill>
        <p:spPr>
          <a:xfrm>
            <a:off x="5689769" y="2138907"/>
            <a:ext cx="3823570" cy="1618901"/>
          </a:xfrm>
          <a:prstGeom prst="rect">
            <a:avLst/>
          </a:prstGeom>
        </p:spPr>
      </p:pic>
      <p:pic>
        <p:nvPicPr>
          <p:cNvPr id="11" name="Picture 10">
            <a:extLst>
              <a:ext uri="{FF2B5EF4-FFF2-40B4-BE49-F238E27FC236}">
                <a16:creationId xmlns:a16="http://schemas.microsoft.com/office/drawing/2014/main" id="{D8428128-C6FE-5748-AF8C-8E61725C456F}"/>
              </a:ext>
            </a:extLst>
          </p:cNvPr>
          <p:cNvPicPr>
            <a:picLocks noChangeAspect="1"/>
          </p:cNvPicPr>
          <p:nvPr/>
        </p:nvPicPr>
        <p:blipFill>
          <a:blip r:embed="rId5"/>
          <a:stretch>
            <a:fillRect/>
          </a:stretch>
        </p:blipFill>
        <p:spPr>
          <a:xfrm>
            <a:off x="1990776" y="4026596"/>
            <a:ext cx="1286686" cy="1077760"/>
          </a:xfrm>
          <a:prstGeom prst="rect">
            <a:avLst/>
          </a:prstGeom>
        </p:spPr>
      </p:pic>
      <p:pic>
        <p:nvPicPr>
          <p:cNvPr id="12" name="Picture 11">
            <a:extLst>
              <a:ext uri="{FF2B5EF4-FFF2-40B4-BE49-F238E27FC236}">
                <a16:creationId xmlns:a16="http://schemas.microsoft.com/office/drawing/2014/main" id="{F7BFFB82-4400-E54D-B07F-50300778DE54}"/>
              </a:ext>
            </a:extLst>
          </p:cNvPr>
          <p:cNvPicPr>
            <a:picLocks noChangeAspect="1"/>
          </p:cNvPicPr>
          <p:nvPr/>
        </p:nvPicPr>
        <p:blipFill>
          <a:blip r:embed="rId6"/>
          <a:stretch>
            <a:fillRect/>
          </a:stretch>
        </p:blipFill>
        <p:spPr>
          <a:xfrm>
            <a:off x="6892625" y="4026596"/>
            <a:ext cx="1286692" cy="1077760"/>
          </a:xfrm>
          <a:prstGeom prst="rect">
            <a:avLst/>
          </a:prstGeom>
        </p:spPr>
      </p:pic>
      <p:cxnSp>
        <p:nvCxnSpPr>
          <p:cNvPr id="13" name="Straight Connector 12">
            <a:extLst>
              <a:ext uri="{FF2B5EF4-FFF2-40B4-BE49-F238E27FC236}">
                <a16:creationId xmlns:a16="http://schemas.microsoft.com/office/drawing/2014/main" id="{E2EF25FB-B98B-FE48-AE7C-9529971E849C}"/>
              </a:ext>
            </a:extLst>
          </p:cNvPr>
          <p:cNvCxnSpPr/>
          <p:nvPr/>
        </p:nvCxnSpPr>
        <p:spPr>
          <a:xfrm>
            <a:off x="5185775" y="713461"/>
            <a:ext cx="0" cy="48162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8900DD7-8E3F-1E4D-88C8-8A1A99D61315}"/>
              </a:ext>
            </a:extLst>
          </p:cNvPr>
          <p:cNvPicPr>
            <a:picLocks noChangeAspect="1"/>
          </p:cNvPicPr>
          <p:nvPr/>
        </p:nvPicPr>
        <p:blipFill>
          <a:blip r:embed="rId3"/>
          <a:stretch>
            <a:fillRect/>
          </a:stretch>
        </p:blipFill>
        <p:spPr>
          <a:xfrm>
            <a:off x="894567" y="463463"/>
            <a:ext cx="6670110" cy="5931074"/>
          </a:xfrm>
          <a:prstGeom prst="rect">
            <a:avLst/>
          </a:prstGeom>
        </p:spPr>
      </p:pic>
    </p:spTree>
    <p:extLst>
      <p:ext uri="{BB962C8B-B14F-4D97-AF65-F5344CB8AC3E}">
        <p14:creationId xmlns:p14="http://schemas.microsoft.com/office/powerpoint/2010/main" val="26900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567D65C-1786-2A4A-BDB5-33F4D5F348B2}"/>
              </a:ext>
            </a:extLst>
          </p:cNvPr>
          <p:cNvSpPr txBox="1"/>
          <p:nvPr/>
        </p:nvSpPr>
        <p:spPr>
          <a:xfrm>
            <a:off x="3932129" y="507304"/>
            <a:ext cx="4327741" cy="461665"/>
          </a:xfrm>
          <a:prstGeom prst="rect">
            <a:avLst/>
          </a:prstGeom>
          <a:noFill/>
        </p:spPr>
        <p:txBody>
          <a:bodyPr wrap="square" rtlCol="0">
            <a:spAutoFit/>
          </a:bodyPr>
          <a:lstStyle/>
          <a:p>
            <a:r>
              <a:rPr lang="en-US" sz="2400" dirty="0">
                <a:latin typeface="Avenir Book" panose="02000503020000020003" pitchFamily="2" charset="0"/>
              </a:rPr>
              <a:t>So why is Vue so popular?</a:t>
            </a:r>
          </a:p>
        </p:txBody>
      </p:sp>
      <p:sp>
        <p:nvSpPr>
          <p:cNvPr id="5" name="TextBox 4">
            <a:extLst>
              <a:ext uri="{FF2B5EF4-FFF2-40B4-BE49-F238E27FC236}">
                <a16:creationId xmlns:a16="http://schemas.microsoft.com/office/drawing/2014/main" id="{F60AEE82-E038-7B4B-B5A0-0F4F37B03263}"/>
              </a:ext>
            </a:extLst>
          </p:cNvPr>
          <p:cNvSpPr txBox="1"/>
          <p:nvPr/>
        </p:nvSpPr>
        <p:spPr>
          <a:xfrm>
            <a:off x="3415429" y="2215165"/>
            <a:ext cx="5361140" cy="584775"/>
          </a:xfrm>
          <a:prstGeom prst="rect">
            <a:avLst/>
          </a:prstGeom>
          <a:noFill/>
        </p:spPr>
        <p:txBody>
          <a:bodyPr wrap="square" rtlCol="0">
            <a:spAutoFit/>
          </a:bodyPr>
          <a:lstStyle/>
          <a:p>
            <a:r>
              <a:rPr lang="en-US" sz="3200" dirty="0">
                <a:latin typeface="Avenir Light" panose="020B0402020203020204" pitchFamily="34" charset="77"/>
              </a:rPr>
              <a:t>Single File Components.</a:t>
            </a:r>
          </a:p>
        </p:txBody>
      </p:sp>
      <p:sp>
        <p:nvSpPr>
          <p:cNvPr id="6" name="TextBox 5">
            <a:extLst>
              <a:ext uri="{FF2B5EF4-FFF2-40B4-BE49-F238E27FC236}">
                <a16:creationId xmlns:a16="http://schemas.microsoft.com/office/drawing/2014/main" id="{3200F638-9599-1C48-B533-B5E509788EBD}"/>
              </a:ext>
            </a:extLst>
          </p:cNvPr>
          <p:cNvSpPr txBox="1"/>
          <p:nvPr/>
        </p:nvSpPr>
        <p:spPr>
          <a:xfrm>
            <a:off x="4922727" y="3319396"/>
            <a:ext cx="1622122" cy="369332"/>
          </a:xfrm>
          <a:prstGeom prst="rect">
            <a:avLst/>
          </a:prstGeom>
          <a:noFill/>
        </p:spPr>
        <p:txBody>
          <a:bodyPr wrap="square" rtlCol="0">
            <a:spAutoFit/>
          </a:bodyPr>
          <a:lstStyle/>
          <a:p>
            <a:r>
              <a:rPr lang="en-US" dirty="0">
                <a:latin typeface="Avenir Light" panose="020B0402020203020204" pitchFamily="34" charset="77"/>
              </a:rPr>
              <a:t>No more JSX </a:t>
            </a:r>
          </a:p>
        </p:txBody>
      </p:sp>
      <p:sp>
        <p:nvSpPr>
          <p:cNvPr id="9" name="TextBox 8">
            <a:extLst>
              <a:ext uri="{FF2B5EF4-FFF2-40B4-BE49-F238E27FC236}">
                <a16:creationId xmlns:a16="http://schemas.microsoft.com/office/drawing/2014/main" id="{AF69A01F-C663-C743-8DB5-A39D155FC77C}"/>
              </a:ext>
            </a:extLst>
          </p:cNvPr>
          <p:cNvSpPr txBox="1"/>
          <p:nvPr/>
        </p:nvSpPr>
        <p:spPr>
          <a:xfrm>
            <a:off x="4327741" y="3688728"/>
            <a:ext cx="2812095" cy="369332"/>
          </a:xfrm>
          <a:prstGeom prst="rect">
            <a:avLst/>
          </a:prstGeom>
          <a:noFill/>
        </p:spPr>
        <p:txBody>
          <a:bodyPr wrap="square" rtlCol="0">
            <a:spAutoFit/>
          </a:bodyPr>
          <a:lstStyle/>
          <a:p>
            <a:r>
              <a:rPr lang="en-US" dirty="0">
                <a:latin typeface="Avenir Light" panose="020B0402020203020204" pitchFamily="34" charset="77"/>
              </a:rPr>
              <a:t>No more render functions </a:t>
            </a:r>
          </a:p>
        </p:txBody>
      </p:sp>
      <p:sp>
        <p:nvSpPr>
          <p:cNvPr id="10" name="TextBox 9">
            <a:extLst>
              <a:ext uri="{FF2B5EF4-FFF2-40B4-BE49-F238E27FC236}">
                <a16:creationId xmlns:a16="http://schemas.microsoft.com/office/drawing/2014/main" id="{AFEADCF4-BEE0-424A-A53A-4FBDB7B0744C}"/>
              </a:ext>
            </a:extLst>
          </p:cNvPr>
          <p:cNvSpPr txBox="1"/>
          <p:nvPr/>
        </p:nvSpPr>
        <p:spPr>
          <a:xfrm>
            <a:off x="4233796" y="4058060"/>
            <a:ext cx="3118982" cy="369332"/>
          </a:xfrm>
          <a:prstGeom prst="rect">
            <a:avLst/>
          </a:prstGeom>
          <a:noFill/>
        </p:spPr>
        <p:txBody>
          <a:bodyPr wrap="square" rtlCol="0">
            <a:spAutoFit/>
          </a:bodyPr>
          <a:lstStyle/>
          <a:p>
            <a:r>
              <a:rPr lang="en-US" dirty="0">
                <a:latin typeface="Avenir Light" panose="020B0402020203020204" pitchFamily="34" charset="77"/>
              </a:rPr>
              <a:t>Easy to read template syntax </a:t>
            </a:r>
          </a:p>
        </p:txBody>
      </p:sp>
      <p:sp>
        <p:nvSpPr>
          <p:cNvPr id="11" name="TextBox 10">
            <a:extLst>
              <a:ext uri="{FF2B5EF4-FFF2-40B4-BE49-F238E27FC236}">
                <a16:creationId xmlns:a16="http://schemas.microsoft.com/office/drawing/2014/main" id="{A4070CB9-4C2A-344D-ADC5-C3C77B7BAD13}"/>
              </a:ext>
            </a:extLst>
          </p:cNvPr>
          <p:cNvSpPr txBox="1"/>
          <p:nvPr/>
        </p:nvSpPr>
        <p:spPr>
          <a:xfrm>
            <a:off x="4371583" y="4427392"/>
            <a:ext cx="2899775" cy="369332"/>
          </a:xfrm>
          <a:prstGeom prst="rect">
            <a:avLst/>
          </a:prstGeom>
          <a:noFill/>
        </p:spPr>
        <p:txBody>
          <a:bodyPr wrap="square" rtlCol="0">
            <a:spAutoFit/>
          </a:bodyPr>
          <a:lstStyle/>
          <a:p>
            <a:r>
              <a:rPr lang="en-US" dirty="0">
                <a:latin typeface="Avenir Light" panose="020B0402020203020204" pitchFamily="34" charset="77"/>
              </a:rPr>
              <a:t>HTML, CSS &amp; JS in one file </a:t>
            </a:r>
          </a:p>
        </p:txBody>
      </p:sp>
    </p:spTree>
    <p:extLst>
      <p:ext uri="{BB962C8B-B14F-4D97-AF65-F5344CB8AC3E}">
        <p14:creationId xmlns:p14="http://schemas.microsoft.com/office/powerpoint/2010/main" val="33160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AFDA45F-6401-454A-90BB-1E64E5E7FE15}"/>
              </a:ext>
            </a:extLst>
          </p:cNvPr>
          <p:cNvSpPr txBox="1"/>
          <p:nvPr/>
        </p:nvSpPr>
        <p:spPr>
          <a:xfrm>
            <a:off x="3606961" y="400833"/>
            <a:ext cx="4795381" cy="461665"/>
          </a:xfrm>
          <a:prstGeom prst="rect">
            <a:avLst/>
          </a:prstGeom>
          <a:noFill/>
        </p:spPr>
        <p:txBody>
          <a:bodyPr wrap="square" rtlCol="0">
            <a:spAutoFit/>
          </a:bodyPr>
          <a:lstStyle/>
          <a:p>
            <a:r>
              <a:rPr lang="en-US" sz="2400" dirty="0">
                <a:latin typeface="Avenir Light" panose="020B0402020203020204" pitchFamily="34" charset="77"/>
              </a:rPr>
              <a:t>What </a:t>
            </a:r>
            <a:r>
              <a:rPr lang="en-US" sz="2400" i="1" dirty="0">
                <a:latin typeface="Avenir Light" panose="020B0402020203020204" pitchFamily="34" charset="77"/>
              </a:rPr>
              <a:t>actually </a:t>
            </a:r>
            <a:r>
              <a:rPr lang="en-US" sz="2400" dirty="0">
                <a:latin typeface="Avenir Light" panose="020B0402020203020204" pitchFamily="34" charset="77"/>
              </a:rPr>
              <a:t>is a component?</a:t>
            </a:r>
          </a:p>
        </p:txBody>
      </p:sp>
      <p:sp>
        <p:nvSpPr>
          <p:cNvPr id="3" name="TextBox 2">
            <a:extLst>
              <a:ext uri="{FF2B5EF4-FFF2-40B4-BE49-F238E27FC236}">
                <a16:creationId xmlns:a16="http://schemas.microsoft.com/office/drawing/2014/main" id="{8F3BFD7D-E537-5246-852D-CD81C9F3EFCE}"/>
              </a:ext>
            </a:extLst>
          </p:cNvPr>
          <p:cNvSpPr txBox="1"/>
          <p:nvPr/>
        </p:nvSpPr>
        <p:spPr>
          <a:xfrm>
            <a:off x="594987" y="1478071"/>
            <a:ext cx="4277638" cy="2308324"/>
          </a:xfrm>
          <a:prstGeom prst="rect">
            <a:avLst/>
          </a:prstGeom>
          <a:noFill/>
        </p:spPr>
        <p:txBody>
          <a:bodyPr wrap="square" rtlCol="0">
            <a:spAutoFit/>
          </a:bodyPr>
          <a:lstStyle/>
          <a:p>
            <a:r>
              <a:rPr lang="en-US" i="1" dirty="0">
                <a:latin typeface="Avenir Light Oblique" panose="020B0402020203090204" pitchFamily="34" charset="77"/>
              </a:rPr>
              <a:t>“Web components are a suite of different technologies allowing to create reusable custom elements – with their functionality encapsulated away from the rest of your code – and utilize them in your web APP” </a:t>
            </a:r>
          </a:p>
          <a:p>
            <a:endParaRPr lang="en-US" i="1" dirty="0">
              <a:latin typeface="Avenir Light Oblique" panose="020B0402020203090204" pitchFamily="34" charset="77"/>
            </a:endParaRPr>
          </a:p>
          <a:p>
            <a:r>
              <a:rPr lang="en-US" i="1" dirty="0">
                <a:latin typeface="Avenir Light Oblique" panose="020B0402020203090204" pitchFamily="34" charset="77"/>
              </a:rPr>
              <a:t>- Mozilla Developer Network Web Docs</a:t>
            </a:r>
          </a:p>
        </p:txBody>
      </p:sp>
      <p:sp>
        <p:nvSpPr>
          <p:cNvPr id="7" name="TextBox 6">
            <a:extLst>
              <a:ext uri="{FF2B5EF4-FFF2-40B4-BE49-F238E27FC236}">
                <a16:creationId xmlns:a16="http://schemas.microsoft.com/office/drawing/2014/main" id="{FFA0748A-C78F-704D-AC86-7FB8D50AF3A7}"/>
              </a:ext>
            </a:extLst>
          </p:cNvPr>
          <p:cNvSpPr txBox="1"/>
          <p:nvPr/>
        </p:nvSpPr>
        <p:spPr>
          <a:xfrm>
            <a:off x="5467612" y="1384126"/>
            <a:ext cx="4096011" cy="3139321"/>
          </a:xfrm>
          <a:prstGeom prst="rect">
            <a:avLst/>
          </a:prstGeom>
          <a:noFill/>
        </p:spPr>
        <p:txBody>
          <a:bodyPr wrap="square" rtlCol="0">
            <a:spAutoFit/>
          </a:bodyPr>
          <a:lstStyle/>
          <a:p>
            <a:r>
              <a:rPr lang="en-US" dirty="0">
                <a:latin typeface="Avenir Light" panose="020B0402020203020204" pitchFamily="34" charset="77"/>
              </a:rPr>
              <a:t>You can somewhat liken them to classes in Java. </a:t>
            </a:r>
          </a:p>
          <a:p>
            <a:endParaRPr lang="en-US" dirty="0">
              <a:latin typeface="Avenir Light" panose="020B0402020203020204" pitchFamily="34" charset="77"/>
            </a:endParaRPr>
          </a:p>
          <a:p>
            <a:r>
              <a:rPr lang="en-US" dirty="0">
                <a:latin typeface="Avenir Light" panose="020B0402020203020204" pitchFamily="34" charset="77"/>
              </a:rPr>
              <a:t>They are meant to be modular and reusable through your web application.</a:t>
            </a:r>
          </a:p>
          <a:p>
            <a:endParaRPr lang="en-US" dirty="0">
              <a:latin typeface="Avenir Light" panose="020B0402020203020204" pitchFamily="34" charset="77"/>
            </a:endParaRPr>
          </a:p>
          <a:p>
            <a:r>
              <a:rPr lang="en-US" dirty="0">
                <a:latin typeface="Avenir Light" panose="020B0402020203020204" pitchFamily="34" charset="77"/>
              </a:rPr>
              <a:t>Typically have some ‘state’ which can be updated or modified which will ultimately determine what the user sees.</a:t>
            </a:r>
          </a:p>
        </p:txBody>
      </p:sp>
    </p:spTree>
    <p:extLst>
      <p:ext uri="{BB962C8B-B14F-4D97-AF65-F5344CB8AC3E}">
        <p14:creationId xmlns:p14="http://schemas.microsoft.com/office/powerpoint/2010/main" val="14936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8" name="Right Arrow 7">
            <a:extLst>
              <a:ext uri="{FF2B5EF4-FFF2-40B4-BE49-F238E27FC236}">
                <a16:creationId xmlns:a16="http://schemas.microsoft.com/office/drawing/2014/main" id="{42113BDD-F0CF-C44A-AB89-25A9BE48EBDC}"/>
              </a:ext>
            </a:extLst>
          </p:cNvPr>
          <p:cNvSpPr/>
          <p:nvPr/>
        </p:nvSpPr>
        <p:spPr>
          <a:xfrm>
            <a:off x="5924811" y="2974932"/>
            <a:ext cx="1597068" cy="60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6EF224-885B-9743-9965-1E5CC313255E}"/>
              </a:ext>
            </a:extLst>
          </p:cNvPr>
          <p:cNvSpPr txBox="1"/>
          <p:nvPr/>
        </p:nvSpPr>
        <p:spPr>
          <a:xfrm>
            <a:off x="8098078" y="3105834"/>
            <a:ext cx="1872640" cy="369332"/>
          </a:xfrm>
          <a:prstGeom prst="rect">
            <a:avLst/>
          </a:prstGeom>
          <a:noFill/>
        </p:spPr>
        <p:txBody>
          <a:bodyPr wrap="square" rtlCol="0">
            <a:spAutoFit/>
          </a:bodyPr>
          <a:lstStyle/>
          <a:p>
            <a:r>
              <a:rPr lang="en-US" i="1" dirty="0">
                <a:solidFill>
                  <a:schemeClr val="accent6">
                    <a:lumMod val="75000"/>
                  </a:schemeClr>
                </a:solidFill>
                <a:latin typeface="Avenir Light" panose="020B0402020203020204" pitchFamily="34" charset="77"/>
              </a:rPr>
              <a:t>Wes Dingman</a:t>
            </a:r>
          </a:p>
        </p:txBody>
      </p:sp>
    </p:spTree>
    <p:extLst>
      <p:ext uri="{BB962C8B-B14F-4D97-AF65-F5344CB8AC3E}">
        <p14:creationId xmlns:p14="http://schemas.microsoft.com/office/powerpoint/2010/main" val="3279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2" name="TextBox 1">
            <a:extLst>
              <a:ext uri="{FF2B5EF4-FFF2-40B4-BE49-F238E27FC236}">
                <a16:creationId xmlns:a16="http://schemas.microsoft.com/office/drawing/2014/main" id="{93123DC2-0E68-B449-97BA-24CE89203B9B}"/>
              </a:ext>
            </a:extLst>
          </p:cNvPr>
          <p:cNvSpPr txBox="1"/>
          <p:nvPr/>
        </p:nvSpPr>
        <p:spPr>
          <a:xfrm>
            <a:off x="5829288" y="538619"/>
            <a:ext cx="3039140" cy="646331"/>
          </a:xfrm>
          <a:prstGeom prst="rect">
            <a:avLst/>
          </a:prstGeom>
          <a:noFill/>
        </p:spPr>
        <p:txBody>
          <a:bodyPr wrap="square" rtlCol="0">
            <a:spAutoFit/>
          </a:bodyPr>
          <a:lstStyle/>
          <a:p>
            <a:r>
              <a:rPr lang="en-US" dirty="0">
                <a:latin typeface="Avenir Light" panose="020B0402020203020204" pitchFamily="34" charset="77"/>
              </a:rPr>
              <a:t>Three Essentials of Vue Component</a:t>
            </a:r>
          </a:p>
        </p:txBody>
      </p:sp>
      <p:sp>
        <p:nvSpPr>
          <p:cNvPr id="3" name="TextBox 2">
            <a:extLst>
              <a:ext uri="{FF2B5EF4-FFF2-40B4-BE49-F238E27FC236}">
                <a16:creationId xmlns:a16="http://schemas.microsoft.com/office/drawing/2014/main" id="{3D0EEC43-5A5C-8B46-BAB5-57EF6441BD54}"/>
              </a:ext>
            </a:extLst>
          </p:cNvPr>
          <p:cNvSpPr txBox="1"/>
          <p:nvPr/>
        </p:nvSpPr>
        <p:spPr>
          <a:xfrm>
            <a:off x="5866958" y="1795077"/>
            <a:ext cx="1842171" cy="338554"/>
          </a:xfrm>
          <a:prstGeom prst="rect">
            <a:avLst/>
          </a:prstGeom>
          <a:noFill/>
        </p:spPr>
        <p:txBody>
          <a:bodyPr wrap="none" rtlCol="0">
            <a:spAutoFit/>
          </a:bodyPr>
          <a:lstStyle/>
          <a:p>
            <a:r>
              <a:rPr lang="en-US" sz="1400" dirty="0">
                <a:latin typeface="Avenir Light" panose="020B0402020203020204" pitchFamily="34" charset="77"/>
              </a:rPr>
              <a:t>&lt;template&gt; - </a:t>
            </a:r>
            <a:r>
              <a:rPr lang="en-US" sz="1600" dirty="0">
                <a:latin typeface="Avenir Light" panose="020B0402020203020204" pitchFamily="34" charset="77"/>
              </a:rPr>
              <a:t>HTML</a:t>
            </a:r>
          </a:p>
        </p:txBody>
      </p:sp>
      <p:sp>
        <p:nvSpPr>
          <p:cNvPr id="10" name="TextBox 9">
            <a:extLst>
              <a:ext uri="{FF2B5EF4-FFF2-40B4-BE49-F238E27FC236}">
                <a16:creationId xmlns:a16="http://schemas.microsoft.com/office/drawing/2014/main" id="{A952BF8B-802E-4D4D-A1B4-ADFB22010570}"/>
              </a:ext>
            </a:extLst>
          </p:cNvPr>
          <p:cNvSpPr txBox="1"/>
          <p:nvPr/>
        </p:nvSpPr>
        <p:spPr>
          <a:xfrm>
            <a:off x="5791616" y="2815261"/>
            <a:ext cx="1917513" cy="338554"/>
          </a:xfrm>
          <a:prstGeom prst="rect">
            <a:avLst/>
          </a:prstGeom>
          <a:noFill/>
        </p:spPr>
        <p:txBody>
          <a:bodyPr wrap="none" rtlCol="0">
            <a:spAutoFit/>
          </a:bodyPr>
          <a:lstStyle/>
          <a:p>
            <a:r>
              <a:rPr lang="en-US" sz="1400" dirty="0">
                <a:latin typeface="Avenir Light" panose="020B0402020203020204" pitchFamily="34" charset="77"/>
              </a:rPr>
              <a:t>&lt;script&gt; - </a:t>
            </a:r>
            <a:r>
              <a:rPr lang="en-US" sz="1600" dirty="0" err="1">
                <a:latin typeface="Avenir Light" panose="020B0402020203020204" pitchFamily="34" charset="77"/>
              </a:rPr>
              <a:t>Javascript</a:t>
            </a:r>
            <a:endParaRPr lang="en-US" sz="1600" dirty="0">
              <a:latin typeface="Avenir Light" panose="020B0402020203020204" pitchFamily="34" charset="77"/>
            </a:endParaRPr>
          </a:p>
        </p:txBody>
      </p:sp>
      <p:sp>
        <p:nvSpPr>
          <p:cNvPr id="11" name="TextBox 10">
            <a:extLst>
              <a:ext uri="{FF2B5EF4-FFF2-40B4-BE49-F238E27FC236}">
                <a16:creationId xmlns:a16="http://schemas.microsoft.com/office/drawing/2014/main" id="{921E83E0-AF10-4842-868D-2011AE2CE2B1}"/>
              </a:ext>
            </a:extLst>
          </p:cNvPr>
          <p:cNvSpPr txBox="1"/>
          <p:nvPr/>
        </p:nvSpPr>
        <p:spPr>
          <a:xfrm>
            <a:off x="5866958" y="3816446"/>
            <a:ext cx="1311578" cy="338554"/>
          </a:xfrm>
          <a:prstGeom prst="rect">
            <a:avLst/>
          </a:prstGeom>
          <a:noFill/>
        </p:spPr>
        <p:txBody>
          <a:bodyPr wrap="none" rtlCol="0">
            <a:spAutoFit/>
          </a:bodyPr>
          <a:lstStyle/>
          <a:p>
            <a:r>
              <a:rPr lang="en-US" sz="1400" dirty="0">
                <a:latin typeface="Avenir Light" panose="020B0402020203020204" pitchFamily="34" charset="77"/>
              </a:rPr>
              <a:t>&lt;style&gt; - </a:t>
            </a:r>
            <a:r>
              <a:rPr lang="en-US" sz="1600" dirty="0">
                <a:latin typeface="Avenir Light" panose="020B0402020203020204" pitchFamily="34" charset="77"/>
              </a:rPr>
              <a:t>CSS</a:t>
            </a:r>
          </a:p>
        </p:txBody>
      </p:sp>
    </p:spTree>
    <p:extLst>
      <p:ext uri="{BB962C8B-B14F-4D97-AF65-F5344CB8AC3E}">
        <p14:creationId xmlns:p14="http://schemas.microsoft.com/office/powerpoint/2010/main" val="25637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6676372" y="303756"/>
            <a:ext cx="4421688" cy="5771367"/>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7616614" y="6234831"/>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pic>
        <p:nvPicPr>
          <p:cNvPr id="7" name="Picture 6" descr="Text&#10;&#10;Description automatically generated">
            <a:extLst>
              <a:ext uri="{FF2B5EF4-FFF2-40B4-BE49-F238E27FC236}">
                <a16:creationId xmlns:a16="http://schemas.microsoft.com/office/drawing/2014/main" id="{FD0B5402-6C8C-414C-A3C3-9BC8D1B5A6D8}"/>
              </a:ext>
            </a:extLst>
          </p:cNvPr>
          <p:cNvPicPr>
            <a:picLocks noChangeAspect="1"/>
          </p:cNvPicPr>
          <p:nvPr/>
        </p:nvPicPr>
        <p:blipFill>
          <a:blip r:embed="rId4"/>
          <a:stretch>
            <a:fillRect/>
          </a:stretch>
        </p:blipFill>
        <p:spPr>
          <a:xfrm>
            <a:off x="620039" y="303756"/>
            <a:ext cx="4597051" cy="5812077"/>
          </a:xfrm>
          <a:prstGeom prst="rect">
            <a:avLst/>
          </a:prstGeom>
        </p:spPr>
      </p:pic>
      <p:sp>
        <p:nvSpPr>
          <p:cNvPr id="8" name="TextBox 7">
            <a:extLst>
              <a:ext uri="{FF2B5EF4-FFF2-40B4-BE49-F238E27FC236}">
                <a16:creationId xmlns:a16="http://schemas.microsoft.com/office/drawing/2014/main" id="{FAE8B4C0-E9B6-224A-BAF3-7FA505AD6D7B}"/>
              </a:ext>
            </a:extLst>
          </p:cNvPr>
          <p:cNvSpPr txBox="1"/>
          <p:nvPr/>
        </p:nvSpPr>
        <p:spPr>
          <a:xfrm>
            <a:off x="2088715" y="6234831"/>
            <a:ext cx="1080370"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Tree>
    <p:extLst>
      <p:ext uri="{BB962C8B-B14F-4D97-AF65-F5344CB8AC3E}">
        <p14:creationId xmlns:p14="http://schemas.microsoft.com/office/powerpoint/2010/main" val="3296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ACD838-9756-0E40-A312-07A932A2DA52}"/>
              </a:ext>
            </a:extLst>
          </p:cNvPr>
          <p:cNvPicPr>
            <a:picLocks noChangeAspect="1"/>
          </p:cNvPicPr>
          <p:nvPr/>
        </p:nvPicPr>
        <p:blipFill>
          <a:blip r:embed="rId3"/>
          <a:stretch>
            <a:fillRect/>
          </a:stretch>
        </p:blipFill>
        <p:spPr>
          <a:xfrm>
            <a:off x="2022953" y="1353355"/>
            <a:ext cx="8404965" cy="3925822"/>
          </a:xfrm>
          <a:prstGeom prst="rect">
            <a:avLst/>
          </a:prstGeom>
        </p:spPr>
      </p:pic>
    </p:spTree>
    <p:extLst>
      <p:ext uri="{BB962C8B-B14F-4D97-AF65-F5344CB8AC3E}">
        <p14:creationId xmlns:p14="http://schemas.microsoft.com/office/powerpoint/2010/main" val="33493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glasses&#10;&#10;Description automatically generated with low confidence">
            <a:extLst>
              <a:ext uri="{FF2B5EF4-FFF2-40B4-BE49-F238E27FC236}">
                <a16:creationId xmlns:a16="http://schemas.microsoft.com/office/drawing/2014/main" id="{C3CB37F6-F701-6C47-A5AA-62B9F26EF34C}"/>
              </a:ext>
            </a:extLst>
          </p:cNvPr>
          <p:cNvPicPr>
            <a:picLocks noChangeAspect="1"/>
          </p:cNvPicPr>
          <p:nvPr/>
        </p:nvPicPr>
        <p:blipFill>
          <a:blip r:embed="rId3"/>
          <a:stretch>
            <a:fillRect/>
          </a:stretch>
        </p:blipFill>
        <p:spPr>
          <a:xfrm>
            <a:off x="1280438" y="1659700"/>
            <a:ext cx="2107851" cy="2630466"/>
          </a:xfrm>
          <a:prstGeom prst="rect">
            <a:avLst/>
          </a:prstGeom>
        </p:spPr>
      </p:pic>
      <p:sp>
        <p:nvSpPr>
          <p:cNvPr id="2" name="Rectangle 1">
            <a:extLst>
              <a:ext uri="{FF2B5EF4-FFF2-40B4-BE49-F238E27FC236}">
                <a16:creationId xmlns:a16="http://schemas.microsoft.com/office/drawing/2014/main" id="{9A6D63CC-A9A6-944F-8B0B-BFCFF6F902EC}"/>
              </a:ext>
            </a:extLst>
          </p:cNvPr>
          <p:cNvSpPr/>
          <p:nvPr/>
        </p:nvSpPr>
        <p:spPr>
          <a:xfrm>
            <a:off x="3874717" y="1395163"/>
            <a:ext cx="6096000" cy="3416320"/>
          </a:xfrm>
          <a:prstGeom prst="rect">
            <a:avLst/>
          </a:prstGeom>
        </p:spPr>
        <p:txBody>
          <a:bodyPr>
            <a:spAutoFit/>
          </a:bodyPr>
          <a:lstStyle/>
          <a:p>
            <a:pPr marL="285750" indent="-285750">
              <a:buFont typeface="Arial" panose="020B0604020202020204" pitchFamily="34" charset="0"/>
              <a:buChar char="•"/>
            </a:pPr>
            <a:r>
              <a:rPr lang="en-US" dirty="0">
                <a:latin typeface="Avenir Light" panose="020B0402020203020204" pitchFamily="34" charset="77"/>
              </a:rPr>
              <a:t>Towson University Class of 2019 – BS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Johns Hopkins University Class of 2022 – MS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Full stack software engineer at Next Century Corporation working on the DARPA (Defense Advanced Research Projects Agency) </a:t>
            </a:r>
            <a:r>
              <a:rPr lang="en-US" dirty="0">
                <a:latin typeface="Avenir Light" panose="020B0402020203020204" pitchFamily="34" charset="77"/>
                <a:hlinkClick r:id="rId4"/>
              </a:rPr>
              <a:t>Medifor</a:t>
            </a:r>
            <a:r>
              <a:rPr lang="en-US" dirty="0">
                <a:latin typeface="Avenir Light" panose="020B0402020203020204" pitchFamily="34" charset="77"/>
              </a:rPr>
              <a:t> Platform </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Prior students of Jay’s for his undergraduate web development course</a:t>
            </a:r>
          </a:p>
        </p:txBody>
      </p:sp>
      <p:sp>
        <p:nvSpPr>
          <p:cNvPr id="8" name="Subtitle 3">
            <a:extLst>
              <a:ext uri="{FF2B5EF4-FFF2-40B4-BE49-F238E27FC236}">
                <a16:creationId xmlns:a16="http://schemas.microsoft.com/office/drawing/2014/main" id="{E5604551-9D65-4E46-9E67-DDCC5CAF5E83}"/>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Who am I ?</a:t>
            </a:r>
          </a:p>
        </p:txBody>
      </p:sp>
    </p:spTree>
    <p:extLst>
      <p:ext uri="{BB962C8B-B14F-4D97-AF65-F5344CB8AC3E}">
        <p14:creationId xmlns:p14="http://schemas.microsoft.com/office/powerpoint/2010/main" val="3348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A7F96372-313E-FC48-ACF4-C998BE994353}"/>
              </a:ext>
            </a:extLst>
          </p:cNvPr>
          <p:cNvPicPr>
            <a:picLocks noChangeAspect="1"/>
          </p:cNvPicPr>
          <p:nvPr/>
        </p:nvPicPr>
        <p:blipFill>
          <a:blip r:embed="rId3"/>
          <a:stretch>
            <a:fillRect/>
          </a:stretch>
        </p:blipFill>
        <p:spPr>
          <a:xfrm>
            <a:off x="182696" y="861165"/>
            <a:ext cx="4241638" cy="5311036"/>
          </a:xfrm>
          <a:prstGeom prst="rect">
            <a:avLst/>
          </a:prstGeom>
        </p:spPr>
      </p:pic>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4"/>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6" name="Right Arrow 15">
            <a:extLst>
              <a:ext uri="{FF2B5EF4-FFF2-40B4-BE49-F238E27FC236}">
                <a16:creationId xmlns:a16="http://schemas.microsoft.com/office/drawing/2014/main" id="{2000CB8F-F911-F64A-81F0-F9EFB9F3BC5B}"/>
              </a:ext>
            </a:extLst>
          </p:cNvPr>
          <p:cNvSpPr/>
          <p:nvPr/>
        </p:nvSpPr>
        <p:spPr>
          <a:xfrm>
            <a:off x="9369469" y="3300609"/>
            <a:ext cx="983293" cy="43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60C5AE-46EB-0C46-8DE8-18756DF5B783}"/>
              </a:ext>
            </a:extLst>
          </p:cNvPr>
          <p:cNvSpPr txBox="1"/>
          <p:nvPr/>
        </p:nvSpPr>
        <p:spPr>
          <a:xfrm>
            <a:off x="10465496" y="3300609"/>
            <a:ext cx="1672225" cy="369332"/>
          </a:xfrm>
          <a:prstGeom prst="rect">
            <a:avLst/>
          </a:prstGeom>
          <a:noFill/>
        </p:spPr>
        <p:txBody>
          <a:bodyPr wrap="square" rtlCol="0">
            <a:spAutoFit/>
          </a:bodyPr>
          <a:lstStyle/>
          <a:p>
            <a:r>
              <a:rPr lang="en-US" i="1" dirty="0">
                <a:solidFill>
                  <a:schemeClr val="accent6"/>
                </a:solidFill>
                <a:latin typeface="Avenir Book" panose="02000503020000020003" pitchFamily="2" charset="0"/>
              </a:rPr>
              <a:t>Walter White</a:t>
            </a:r>
          </a:p>
        </p:txBody>
      </p:sp>
      <p:sp>
        <p:nvSpPr>
          <p:cNvPr id="18" name="TextBox 17">
            <a:extLst>
              <a:ext uri="{FF2B5EF4-FFF2-40B4-BE49-F238E27FC236}">
                <a16:creationId xmlns:a16="http://schemas.microsoft.com/office/drawing/2014/main" id="{7FBA3E7A-A172-4143-B19C-88D919D847B7}"/>
              </a:ext>
            </a:extLst>
          </p:cNvPr>
          <p:cNvSpPr txBox="1"/>
          <p:nvPr/>
        </p:nvSpPr>
        <p:spPr>
          <a:xfrm>
            <a:off x="3249795" y="245917"/>
            <a:ext cx="3062613" cy="369332"/>
          </a:xfrm>
          <a:prstGeom prst="rect">
            <a:avLst/>
          </a:prstGeom>
          <a:noFill/>
        </p:spPr>
        <p:txBody>
          <a:bodyPr wrap="square" rtlCol="0">
            <a:spAutoFit/>
          </a:bodyPr>
          <a:lstStyle/>
          <a:p>
            <a:r>
              <a:rPr lang="en-US" dirty="0">
                <a:latin typeface="Avenir Light" panose="020B0402020203020204" pitchFamily="34" charset="77"/>
              </a:rPr>
              <a:t>Passing data with props</a:t>
            </a:r>
          </a:p>
        </p:txBody>
      </p:sp>
    </p:spTree>
    <p:extLst>
      <p:ext uri="{BB962C8B-B14F-4D97-AF65-F5344CB8AC3E}">
        <p14:creationId xmlns:p14="http://schemas.microsoft.com/office/powerpoint/2010/main" val="209298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19743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96353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ADF81841-B0C0-E649-9860-D3BD3C9217C6}"/>
              </a:ext>
            </a:extLst>
          </p:cNvPr>
          <p:cNvSpPr txBox="1"/>
          <p:nvPr/>
        </p:nvSpPr>
        <p:spPr>
          <a:xfrm>
            <a:off x="2244015" y="6313302"/>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Component Attributes</a:t>
            </a:r>
          </a:p>
        </p:txBody>
      </p:sp>
      <p:pic>
        <p:nvPicPr>
          <p:cNvPr id="3" name="Picture 2" descr="Text&#10;&#10;Description automatically generated">
            <a:extLst>
              <a:ext uri="{FF2B5EF4-FFF2-40B4-BE49-F238E27FC236}">
                <a16:creationId xmlns:a16="http://schemas.microsoft.com/office/drawing/2014/main" id="{4D0D9905-A549-CB4C-B94A-08B3FD06241C}"/>
              </a:ext>
            </a:extLst>
          </p:cNvPr>
          <p:cNvPicPr>
            <a:picLocks noChangeAspect="1"/>
          </p:cNvPicPr>
          <p:nvPr/>
        </p:nvPicPr>
        <p:blipFill>
          <a:blip r:embed="rId3"/>
          <a:stretch>
            <a:fillRect/>
          </a:stretch>
        </p:blipFill>
        <p:spPr>
          <a:xfrm>
            <a:off x="747040" y="720064"/>
            <a:ext cx="4515862" cy="5473874"/>
          </a:xfrm>
          <a:prstGeom prst="rect">
            <a:avLst/>
          </a:prstGeom>
        </p:spPr>
      </p:pic>
      <p:sp>
        <p:nvSpPr>
          <p:cNvPr id="7" name="TextBox 6">
            <a:extLst>
              <a:ext uri="{FF2B5EF4-FFF2-40B4-BE49-F238E27FC236}">
                <a16:creationId xmlns:a16="http://schemas.microsoft.com/office/drawing/2014/main" id="{ADB774E2-4D53-014E-B14A-48302DC024C8}"/>
              </a:ext>
            </a:extLst>
          </p:cNvPr>
          <p:cNvSpPr txBox="1"/>
          <p:nvPr/>
        </p:nvSpPr>
        <p:spPr>
          <a:xfrm>
            <a:off x="5724394" y="845507"/>
            <a:ext cx="3338186"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name – name of the component</a:t>
            </a:r>
          </a:p>
        </p:txBody>
      </p:sp>
      <p:sp>
        <p:nvSpPr>
          <p:cNvPr id="14" name="TextBox 13">
            <a:extLst>
              <a:ext uri="{FF2B5EF4-FFF2-40B4-BE49-F238E27FC236}">
                <a16:creationId xmlns:a16="http://schemas.microsoft.com/office/drawing/2014/main" id="{1E108BD8-78EB-6748-BF92-8037492E43CD}"/>
              </a:ext>
            </a:extLst>
          </p:cNvPr>
          <p:cNvSpPr txBox="1"/>
          <p:nvPr/>
        </p:nvSpPr>
        <p:spPr>
          <a:xfrm>
            <a:off x="5724394" y="1192482"/>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components – where child components are registered</a:t>
            </a:r>
          </a:p>
        </p:txBody>
      </p:sp>
      <p:sp>
        <p:nvSpPr>
          <p:cNvPr id="15" name="TextBox 14">
            <a:extLst>
              <a:ext uri="{FF2B5EF4-FFF2-40B4-BE49-F238E27FC236}">
                <a16:creationId xmlns:a16="http://schemas.microsoft.com/office/drawing/2014/main" id="{C9951E1F-4A8D-4243-9616-662039CE15F1}"/>
              </a:ext>
            </a:extLst>
          </p:cNvPr>
          <p:cNvSpPr txBox="1"/>
          <p:nvPr/>
        </p:nvSpPr>
        <p:spPr>
          <a:xfrm>
            <a:off x="5724394" y="1598680"/>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data – where the state of the component lives</a:t>
            </a:r>
          </a:p>
        </p:txBody>
      </p:sp>
      <p:sp>
        <p:nvSpPr>
          <p:cNvPr id="16" name="TextBox 15">
            <a:extLst>
              <a:ext uri="{FF2B5EF4-FFF2-40B4-BE49-F238E27FC236}">
                <a16:creationId xmlns:a16="http://schemas.microsoft.com/office/drawing/2014/main" id="{9C9F6F0F-1DC3-7848-BEF7-77935C193BB0}"/>
              </a:ext>
            </a:extLst>
          </p:cNvPr>
          <p:cNvSpPr txBox="1"/>
          <p:nvPr/>
        </p:nvSpPr>
        <p:spPr>
          <a:xfrm>
            <a:off x="5724394" y="2008100"/>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props – the props that the component consumes from a parent component</a:t>
            </a:r>
          </a:p>
        </p:txBody>
      </p:sp>
      <p:sp>
        <p:nvSpPr>
          <p:cNvPr id="17" name="TextBox 16">
            <a:extLst>
              <a:ext uri="{FF2B5EF4-FFF2-40B4-BE49-F238E27FC236}">
                <a16:creationId xmlns:a16="http://schemas.microsoft.com/office/drawing/2014/main" id="{0AC0E966-BA44-3442-89B1-C0FBE94FBA78}"/>
              </a:ext>
            </a:extLst>
          </p:cNvPr>
          <p:cNvSpPr txBox="1"/>
          <p:nvPr/>
        </p:nvSpPr>
        <p:spPr>
          <a:xfrm>
            <a:off x="5724394" y="2600316"/>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computed – collection of functions that ‘compute’ a return value</a:t>
            </a:r>
          </a:p>
        </p:txBody>
      </p:sp>
      <p:sp>
        <p:nvSpPr>
          <p:cNvPr id="20" name="TextBox 19">
            <a:extLst>
              <a:ext uri="{FF2B5EF4-FFF2-40B4-BE49-F238E27FC236}">
                <a16:creationId xmlns:a16="http://schemas.microsoft.com/office/drawing/2014/main" id="{89B8D6CB-D8B8-1E4A-B70B-60E737AF2B8F}"/>
              </a:ext>
            </a:extLst>
          </p:cNvPr>
          <p:cNvSpPr txBox="1"/>
          <p:nvPr/>
        </p:nvSpPr>
        <p:spPr>
          <a:xfrm>
            <a:off x="5724394" y="3155223"/>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methods – collection of functions that ‘do something’ i.e. trigger an event, log to the console, mutate the state</a:t>
            </a:r>
          </a:p>
        </p:txBody>
      </p:sp>
      <p:sp>
        <p:nvSpPr>
          <p:cNvPr id="21" name="TextBox 20">
            <a:extLst>
              <a:ext uri="{FF2B5EF4-FFF2-40B4-BE49-F238E27FC236}">
                <a16:creationId xmlns:a16="http://schemas.microsoft.com/office/drawing/2014/main" id="{CCDD0A32-3398-454D-85E7-518A0893D218}"/>
              </a:ext>
            </a:extLst>
          </p:cNvPr>
          <p:cNvSpPr txBox="1"/>
          <p:nvPr/>
        </p:nvSpPr>
        <p:spPr>
          <a:xfrm>
            <a:off x="5724394" y="3796020"/>
            <a:ext cx="477868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watch – allows you to watch fields for changes…you could watch a state value and every time it changes then you would do something</a:t>
            </a:r>
          </a:p>
        </p:txBody>
      </p:sp>
      <p:sp>
        <p:nvSpPr>
          <p:cNvPr id="8" name="TextBox 7">
            <a:extLst>
              <a:ext uri="{FF2B5EF4-FFF2-40B4-BE49-F238E27FC236}">
                <a16:creationId xmlns:a16="http://schemas.microsoft.com/office/drawing/2014/main" id="{05F2B89F-FBF5-1646-B83C-0B5B460191A6}"/>
              </a:ext>
            </a:extLst>
          </p:cNvPr>
          <p:cNvSpPr txBox="1"/>
          <p:nvPr/>
        </p:nvSpPr>
        <p:spPr>
          <a:xfrm>
            <a:off x="5885655" y="4736100"/>
            <a:ext cx="4686312" cy="523220"/>
          </a:xfrm>
          <a:prstGeom prst="rect">
            <a:avLst/>
          </a:prstGeom>
          <a:noFill/>
        </p:spPr>
        <p:txBody>
          <a:bodyPr wrap="square" rtlCol="0">
            <a:spAutoFit/>
          </a:bodyPr>
          <a:lstStyle/>
          <a:p>
            <a:r>
              <a:rPr lang="en-US" sz="1400" dirty="0">
                <a:latin typeface="Avenir Light" panose="020B0402020203020204" pitchFamily="34" charset="77"/>
              </a:rPr>
              <a:t>There are also lifecycle methods that you can kick off depending on where the component is in its ‘lifecycle’</a:t>
            </a:r>
          </a:p>
        </p:txBody>
      </p:sp>
    </p:spTree>
    <p:extLst>
      <p:ext uri="{BB962C8B-B14F-4D97-AF65-F5344CB8AC3E}">
        <p14:creationId xmlns:p14="http://schemas.microsoft.com/office/powerpoint/2010/main" val="5830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900" decel="100000" fill="hold"/>
                                        <p:tgtEl>
                                          <p:spTgt spid="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900" decel="100000" fill="hold"/>
                                        <p:tgtEl>
                                          <p:spTgt spid="1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900" decel="100000" fill="hold"/>
                                        <p:tgtEl>
                                          <p:spTgt spid="2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900" decel="100000" fill="hold"/>
                                        <p:tgtEl>
                                          <p:spTgt spid="8"/>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20" grpId="0"/>
      <p:bldP spid="21"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E88C0BC-92AE-8145-820B-00BABA2D8A20}"/>
              </a:ext>
            </a:extLst>
          </p:cNvPr>
          <p:cNvPicPr>
            <a:picLocks noChangeAspect="1"/>
          </p:cNvPicPr>
          <p:nvPr/>
        </p:nvPicPr>
        <p:blipFill>
          <a:blip r:embed="rId3"/>
          <a:stretch>
            <a:fillRect/>
          </a:stretch>
        </p:blipFill>
        <p:spPr>
          <a:xfrm>
            <a:off x="0" y="0"/>
            <a:ext cx="4741102" cy="6858000"/>
          </a:xfrm>
          <a:prstGeom prst="rect">
            <a:avLst/>
          </a:prstGeom>
        </p:spPr>
      </p:pic>
      <p:sp>
        <p:nvSpPr>
          <p:cNvPr id="4" name="TextBox 3">
            <a:extLst>
              <a:ext uri="{FF2B5EF4-FFF2-40B4-BE49-F238E27FC236}">
                <a16:creationId xmlns:a16="http://schemas.microsoft.com/office/drawing/2014/main" id="{2FB17821-1B3D-914C-B701-35613B3738E9}"/>
              </a:ext>
            </a:extLst>
          </p:cNvPr>
          <p:cNvSpPr txBox="1"/>
          <p:nvPr/>
        </p:nvSpPr>
        <p:spPr>
          <a:xfrm>
            <a:off x="5417506" y="3244334"/>
            <a:ext cx="2949879" cy="369332"/>
          </a:xfrm>
          <a:prstGeom prst="rect">
            <a:avLst/>
          </a:prstGeom>
          <a:noFill/>
        </p:spPr>
        <p:txBody>
          <a:bodyPr wrap="square" rtlCol="0">
            <a:spAutoFit/>
          </a:bodyPr>
          <a:lstStyle/>
          <a:p>
            <a:r>
              <a:rPr lang="en-US" dirty="0">
                <a:latin typeface="Avenir Light" panose="020B0402020203020204" pitchFamily="34" charset="77"/>
              </a:rPr>
              <a:t>Component Lifecyle</a:t>
            </a:r>
          </a:p>
        </p:txBody>
      </p:sp>
    </p:spTree>
    <p:extLst>
      <p:ext uri="{BB962C8B-B14F-4D97-AF65-F5344CB8AC3E}">
        <p14:creationId xmlns:p14="http://schemas.microsoft.com/office/powerpoint/2010/main" val="38337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2995441" y="208558"/>
            <a:ext cx="6018421" cy="369332"/>
          </a:xfrm>
          <a:prstGeom prst="rect">
            <a:avLst/>
          </a:prstGeom>
          <a:noFill/>
        </p:spPr>
        <p:txBody>
          <a:bodyPr wrap="square" rtlCol="0">
            <a:spAutoFit/>
          </a:bodyPr>
          <a:lstStyle/>
          <a:p>
            <a:r>
              <a:rPr lang="en-US" dirty="0">
                <a:latin typeface="Avenir Light" panose="020B0402020203020204" pitchFamily="34" charset="77"/>
              </a:rPr>
              <a:t>Component Directives and Conditional Rendering</a:t>
            </a:r>
          </a:p>
        </p:txBody>
      </p:sp>
      <p:sp>
        <p:nvSpPr>
          <p:cNvPr id="2" name="TextBox 1">
            <a:extLst>
              <a:ext uri="{FF2B5EF4-FFF2-40B4-BE49-F238E27FC236}">
                <a16:creationId xmlns:a16="http://schemas.microsoft.com/office/drawing/2014/main" id="{E45984BC-6716-5A44-9537-FE7B22A3EB7B}"/>
              </a:ext>
            </a:extLst>
          </p:cNvPr>
          <p:cNvSpPr txBox="1"/>
          <p:nvPr/>
        </p:nvSpPr>
        <p:spPr>
          <a:xfrm>
            <a:off x="2792260" y="1171183"/>
            <a:ext cx="6607480" cy="646331"/>
          </a:xfrm>
          <a:prstGeom prst="rect">
            <a:avLst/>
          </a:prstGeom>
          <a:noFill/>
        </p:spPr>
        <p:txBody>
          <a:bodyPr wrap="square" rtlCol="0">
            <a:spAutoFit/>
          </a:bodyPr>
          <a:lstStyle/>
          <a:p>
            <a:r>
              <a:rPr lang="en-US" b="1" i="1" dirty="0">
                <a:latin typeface="Avenir Light" panose="020B0402020203020204" pitchFamily="34" charset="77"/>
              </a:rPr>
              <a:t>v-if/v-else </a:t>
            </a:r>
            <a:r>
              <a:rPr lang="en-US" dirty="0">
                <a:latin typeface="Avenir Light" panose="020B0402020203020204" pitchFamily="34" charset="77"/>
              </a:rPr>
              <a:t>– Used to conditionally render a block. The block will only be rendered if the expression returns a `truthy` value </a:t>
            </a:r>
          </a:p>
        </p:txBody>
      </p:sp>
      <p:sp>
        <p:nvSpPr>
          <p:cNvPr id="4" name="TextBox 3">
            <a:extLst>
              <a:ext uri="{FF2B5EF4-FFF2-40B4-BE49-F238E27FC236}">
                <a16:creationId xmlns:a16="http://schemas.microsoft.com/office/drawing/2014/main" id="{AA89216B-3C4C-8348-BF35-510530B2A98D}"/>
              </a:ext>
            </a:extLst>
          </p:cNvPr>
          <p:cNvSpPr txBox="1"/>
          <p:nvPr/>
        </p:nvSpPr>
        <p:spPr>
          <a:xfrm>
            <a:off x="2792260" y="2455101"/>
            <a:ext cx="6607480" cy="369332"/>
          </a:xfrm>
          <a:prstGeom prst="rect">
            <a:avLst/>
          </a:prstGeom>
          <a:noFill/>
        </p:spPr>
        <p:txBody>
          <a:bodyPr wrap="square" rtlCol="0">
            <a:spAutoFit/>
          </a:bodyPr>
          <a:lstStyle/>
          <a:p>
            <a:r>
              <a:rPr lang="en-US" b="1" i="1" dirty="0">
                <a:latin typeface="Avenir Light" panose="020B0402020203020204" pitchFamily="34" charset="77"/>
              </a:rPr>
              <a:t>v-for </a:t>
            </a:r>
            <a:r>
              <a:rPr lang="en-US" dirty="0">
                <a:latin typeface="Avenir Light" panose="020B0402020203020204" pitchFamily="34" charset="77"/>
              </a:rPr>
              <a:t>– Used to render a list of items based on an array</a:t>
            </a:r>
            <a:endParaRPr lang="en-US" b="1" i="1" dirty="0">
              <a:latin typeface="Avenir Light" panose="020B0402020203020204" pitchFamily="34" charset="77"/>
            </a:endParaRPr>
          </a:p>
        </p:txBody>
      </p:sp>
      <p:sp>
        <p:nvSpPr>
          <p:cNvPr id="6" name="TextBox 5">
            <a:extLst>
              <a:ext uri="{FF2B5EF4-FFF2-40B4-BE49-F238E27FC236}">
                <a16:creationId xmlns:a16="http://schemas.microsoft.com/office/drawing/2014/main" id="{40235591-9CBA-BC4D-9AD4-391B258E6711}"/>
              </a:ext>
            </a:extLst>
          </p:cNvPr>
          <p:cNvSpPr txBox="1"/>
          <p:nvPr/>
        </p:nvSpPr>
        <p:spPr>
          <a:xfrm>
            <a:off x="2912302" y="3789123"/>
            <a:ext cx="5561556" cy="646331"/>
          </a:xfrm>
          <a:prstGeom prst="rect">
            <a:avLst/>
          </a:prstGeom>
          <a:noFill/>
        </p:spPr>
        <p:txBody>
          <a:bodyPr wrap="square" rtlCol="0">
            <a:spAutoFit/>
          </a:bodyPr>
          <a:lstStyle/>
          <a:p>
            <a:r>
              <a:rPr lang="en-US" b="1" i="1" dirty="0">
                <a:latin typeface="Avenir Book" panose="02000503020000020003" pitchFamily="2" charset="0"/>
              </a:rPr>
              <a:t>v-on </a:t>
            </a:r>
            <a:r>
              <a:rPr lang="en-US" dirty="0">
                <a:latin typeface="Avenir Book" panose="02000503020000020003" pitchFamily="2" charset="0"/>
              </a:rPr>
              <a:t>– Used to bind some action to an element, typically clicking or scrolling</a:t>
            </a:r>
            <a:endParaRPr lang="en-US" b="1" i="1" dirty="0">
              <a:latin typeface="Avenir Book" panose="02000503020000020003" pitchFamily="2" charset="0"/>
            </a:endParaRPr>
          </a:p>
        </p:txBody>
      </p:sp>
    </p:spTree>
    <p:extLst>
      <p:ext uri="{BB962C8B-B14F-4D97-AF65-F5344CB8AC3E}">
        <p14:creationId xmlns:p14="http://schemas.microsoft.com/office/powerpoint/2010/main" val="2352574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574477" cy="369332"/>
          </a:xfrm>
          <a:prstGeom prst="rect">
            <a:avLst/>
          </a:prstGeom>
          <a:noFill/>
        </p:spPr>
        <p:txBody>
          <a:bodyPr wrap="square" rtlCol="0">
            <a:spAutoFit/>
          </a:bodyPr>
          <a:lstStyle/>
          <a:p>
            <a:r>
              <a:rPr lang="en-US" dirty="0">
                <a:latin typeface="Avenir Light" panose="020B0402020203020204" pitchFamily="34" charset="77"/>
              </a:rPr>
              <a:t>V-if</a:t>
            </a:r>
          </a:p>
        </p:txBody>
      </p:sp>
      <p:pic>
        <p:nvPicPr>
          <p:cNvPr id="5" name="Picture 4" descr="Text&#10;&#10;Description automatically generated">
            <a:extLst>
              <a:ext uri="{FF2B5EF4-FFF2-40B4-BE49-F238E27FC236}">
                <a16:creationId xmlns:a16="http://schemas.microsoft.com/office/drawing/2014/main" id="{62F9539F-F630-F64C-A416-DDB0C4959D8B}"/>
              </a:ext>
            </a:extLst>
          </p:cNvPr>
          <p:cNvPicPr>
            <a:picLocks noChangeAspect="1"/>
          </p:cNvPicPr>
          <p:nvPr/>
        </p:nvPicPr>
        <p:blipFill>
          <a:blip r:embed="rId3"/>
          <a:stretch>
            <a:fillRect/>
          </a:stretch>
        </p:blipFill>
        <p:spPr>
          <a:xfrm>
            <a:off x="3753632" y="883083"/>
            <a:ext cx="4684736" cy="5467613"/>
          </a:xfrm>
          <a:prstGeom prst="rect">
            <a:avLst/>
          </a:prstGeom>
        </p:spPr>
      </p:pic>
    </p:spTree>
    <p:extLst>
      <p:ext uri="{BB962C8B-B14F-4D97-AF65-F5344CB8AC3E}">
        <p14:creationId xmlns:p14="http://schemas.microsoft.com/office/powerpoint/2010/main" val="2360770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V-for</a:t>
            </a:r>
          </a:p>
        </p:txBody>
      </p:sp>
      <p:pic>
        <p:nvPicPr>
          <p:cNvPr id="4" name="Picture 3" descr="Text&#10;&#10;Description automatically generated">
            <a:extLst>
              <a:ext uri="{FF2B5EF4-FFF2-40B4-BE49-F238E27FC236}">
                <a16:creationId xmlns:a16="http://schemas.microsoft.com/office/drawing/2014/main" id="{C74C04E1-E835-B648-8526-4FC6DE17905E}"/>
              </a:ext>
            </a:extLst>
          </p:cNvPr>
          <p:cNvPicPr>
            <a:picLocks noChangeAspect="1"/>
          </p:cNvPicPr>
          <p:nvPr/>
        </p:nvPicPr>
        <p:blipFill>
          <a:blip r:embed="rId3"/>
          <a:stretch>
            <a:fillRect/>
          </a:stretch>
        </p:blipFill>
        <p:spPr>
          <a:xfrm>
            <a:off x="1470906" y="961371"/>
            <a:ext cx="4040545" cy="5282853"/>
          </a:xfrm>
          <a:prstGeom prst="rect">
            <a:avLst/>
          </a:prstGeom>
        </p:spPr>
      </p:pic>
      <p:pic>
        <p:nvPicPr>
          <p:cNvPr id="7" name="Picture 6" descr="Text&#10;&#10;Description automatically generated">
            <a:extLst>
              <a:ext uri="{FF2B5EF4-FFF2-40B4-BE49-F238E27FC236}">
                <a16:creationId xmlns:a16="http://schemas.microsoft.com/office/drawing/2014/main" id="{2974A5C7-315E-4D41-90F1-566D11C80258}"/>
              </a:ext>
            </a:extLst>
          </p:cNvPr>
          <p:cNvPicPr>
            <a:picLocks noChangeAspect="1"/>
          </p:cNvPicPr>
          <p:nvPr/>
        </p:nvPicPr>
        <p:blipFill>
          <a:blip r:embed="rId4"/>
          <a:stretch>
            <a:fillRect/>
          </a:stretch>
        </p:blipFill>
        <p:spPr>
          <a:xfrm>
            <a:off x="6457167" y="961372"/>
            <a:ext cx="4171168" cy="5282853"/>
          </a:xfrm>
          <a:prstGeom prst="rect">
            <a:avLst/>
          </a:prstGeom>
        </p:spPr>
      </p:pic>
    </p:spTree>
    <p:extLst>
      <p:ext uri="{BB962C8B-B14F-4D97-AF65-F5344CB8AC3E}">
        <p14:creationId xmlns:p14="http://schemas.microsoft.com/office/powerpoint/2010/main" val="2501178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V-on</a:t>
            </a:r>
          </a:p>
        </p:txBody>
      </p:sp>
      <p:pic>
        <p:nvPicPr>
          <p:cNvPr id="6" name="Picture 5" descr="Text&#10;&#10;Description automatically generated">
            <a:extLst>
              <a:ext uri="{FF2B5EF4-FFF2-40B4-BE49-F238E27FC236}">
                <a16:creationId xmlns:a16="http://schemas.microsoft.com/office/drawing/2014/main" id="{AA1D233F-5B0B-7A48-8D32-30157E6F8C23}"/>
              </a:ext>
            </a:extLst>
          </p:cNvPr>
          <p:cNvPicPr>
            <a:picLocks noChangeAspect="1"/>
          </p:cNvPicPr>
          <p:nvPr/>
        </p:nvPicPr>
        <p:blipFill>
          <a:blip r:embed="rId3"/>
          <a:stretch>
            <a:fillRect/>
          </a:stretch>
        </p:blipFill>
        <p:spPr>
          <a:xfrm>
            <a:off x="3849506" y="977030"/>
            <a:ext cx="4475568" cy="5361140"/>
          </a:xfrm>
          <a:prstGeom prst="rect">
            <a:avLst/>
          </a:prstGeom>
        </p:spPr>
      </p:pic>
    </p:spTree>
    <p:extLst>
      <p:ext uri="{BB962C8B-B14F-4D97-AF65-F5344CB8AC3E}">
        <p14:creationId xmlns:p14="http://schemas.microsoft.com/office/powerpoint/2010/main" val="1582991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Populating Our Components</a:t>
            </a:r>
          </a:p>
        </p:txBody>
      </p:sp>
      <p:sp>
        <p:nvSpPr>
          <p:cNvPr id="2" name="TextBox 1">
            <a:extLst>
              <a:ext uri="{FF2B5EF4-FFF2-40B4-BE49-F238E27FC236}">
                <a16:creationId xmlns:a16="http://schemas.microsoft.com/office/drawing/2014/main" id="{8BAC486C-3D47-6248-AF14-B1720B556DF9}"/>
              </a:ext>
            </a:extLst>
          </p:cNvPr>
          <p:cNvSpPr txBox="1"/>
          <p:nvPr/>
        </p:nvSpPr>
        <p:spPr>
          <a:xfrm>
            <a:off x="2110636" y="1045923"/>
            <a:ext cx="6976997" cy="923330"/>
          </a:xfrm>
          <a:prstGeom prst="rect">
            <a:avLst/>
          </a:prstGeom>
          <a:noFill/>
        </p:spPr>
        <p:txBody>
          <a:bodyPr wrap="square" rtlCol="0">
            <a:spAutoFit/>
          </a:bodyPr>
          <a:lstStyle/>
          <a:p>
            <a:r>
              <a:rPr lang="en-US" dirty="0">
                <a:latin typeface="Avenir Light" panose="020B0402020203020204" pitchFamily="34" charset="77"/>
              </a:rPr>
              <a:t>Typically, the data that you need for your components will be dynamically generated. It isn’t going to exist in the component state already.</a:t>
            </a:r>
          </a:p>
        </p:txBody>
      </p:sp>
      <p:sp>
        <p:nvSpPr>
          <p:cNvPr id="3" name="TextBox 2">
            <a:extLst>
              <a:ext uri="{FF2B5EF4-FFF2-40B4-BE49-F238E27FC236}">
                <a16:creationId xmlns:a16="http://schemas.microsoft.com/office/drawing/2014/main" id="{0D21591A-5F7E-C347-A2B7-B8C6864155ED}"/>
              </a:ext>
            </a:extLst>
          </p:cNvPr>
          <p:cNvSpPr txBox="1"/>
          <p:nvPr/>
        </p:nvSpPr>
        <p:spPr>
          <a:xfrm>
            <a:off x="2110636" y="2225539"/>
            <a:ext cx="6425852" cy="923330"/>
          </a:xfrm>
          <a:prstGeom prst="rect">
            <a:avLst/>
          </a:prstGeom>
          <a:noFill/>
        </p:spPr>
        <p:txBody>
          <a:bodyPr wrap="square" rtlCol="0">
            <a:spAutoFit/>
          </a:bodyPr>
          <a:lstStyle/>
          <a:p>
            <a:r>
              <a:rPr lang="en-US" dirty="0">
                <a:latin typeface="Avenir Light" panose="020B0402020203020204" pitchFamily="34" charset="77"/>
              </a:rPr>
              <a:t>The data and information for your components is external to your application and is probably sitting in some database behind a REST API.</a:t>
            </a:r>
          </a:p>
        </p:txBody>
      </p:sp>
      <p:sp>
        <p:nvSpPr>
          <p:cNvPr id="4" name="TextBox 3">
            <a:extLst>
              <a:ext uri="{FF2B5EF4-FFF2-40B4-BE49-F238E27FC236}">
                <a16:creationId xmlns:a16="http://schemas.microsoft.com/office/drawing/2014/main" id="{DCA7F79B-9582-C844-B35C-6301793E4DCD}"/>
              </a:ext>
            </a:extLst>
          </p:cNvPr>
          <p:cNvSpPr txBox="1"/>
          <p:nvPr/>
        </p:nvSpPr>
        <p:spPr>
          <a:xfrm>
            <a:off x="2110636" y="3524466"/>
            <a:ext cx="6043808" cy="369332"/>
          </a:xfrm>
          <a:prstGeom prst="rect">
            <a:avLst/>
          </a:prstGeom>
          <a:noFill/>
        </p:spPr>
        <p:txBody>
          <a:bodyPr wrap="square" rtlCol="0">
            <a:spAutoFit/>
          </a:bodyPr>
          <a:lstStyle/>
          <a:p>
            <a:r>
              <a:rPr lang="en-US" dirty="0">
                <a:latin typeface="Avenir Light" panose="020B0402020203020204" pitchFamily="34" charset="77"/>
              </a:rPr>
              <a:t>How do we get this data into our components?</a:t>
            </a:r>
          </a:p>
        </p:txBody>
      </p:sp>
      <p:sp>
        <p:nvSpPr>
          <p:cNvPr id="5" name="TextBox 4">
            <a:extLst>
              <a:ext uri="{FF2B5EF4-FFF2-40B4-BE49-F238E27FC236}">
                <a16:creationId xmlns:a16="http://schemas.microsoft.com/office/drawing/2014/main" id="{274D4DF5-54C7-9246-8F04-9AC840C0D722}"/>
              </a:ext>
            </a:extLst>
          </p:cNvPr>
          <p:cNvSpPr txBox="1"/>
          <p:nvPr/>
        </p:nvSpPr>
        <p:spPr>
          <a:xfrm>
            <a:off x="2110636" y="4565582"/>
            <a:ext cx="5899759" cy="646331"/>
          </a:xfrm>
          <a:prstGeom prst="rect">
            <a:avLst/>
          </a:prstGeom>
          <a:noFill/>
        </p:spPr>
        <p:txBody>
          <a:bodyPr wrap="square" rtlCol="0">
            <a:spAutoFit/>
          </a:bodyPr>
          <a:lstStyle/>
          <a:p>
            <a:r>
              <a:rPr lang="en-US" b="1" i="1" dirty="0">
                <a:latin typeface="Avenir Light" panose="020B0402020203020204" pitchFamily="34" charset="77"/>
              </a:rPr>
              <a:t>We can make HTTP requests very easily from a Vue component</a:t>
            </a:r>
          </a:p>
        </p:txBody>
      </p:sp>
    </p:spTree>
    <p:extLst>
      <p:ext uri="{BB962C8B-B14F-4D97-AF65-F5344CB8AC3E}">
        <p14:creationId xmlns:p14="http://schemas.microsoft.com/office/powerpoint/2010/main" val="2067504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900" decel="100000" fill="hold"/>
                                        <p:tgtEl>
                                          <p:spTgt spid="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616DF5-8EBB-FF43-9110-2F863095260B}"/>
              </a:ext>
            </a:extLst>
          </p:cNvPr>
          <p:cNvPicPr>
            <a:picLocks noChangeAspect="1"/>
          </p:cNvPicPr>
          <p:nvPr/>
        </p:nvPicPr>
        <p:blipFill>
          <a:blip r:embed="rId3"/>
          <a:stretch>
            <a:fillRect/>
          </a:stretch>
        </p:blipFill>
        <p:spPr>
          <a:xfrm>
            <a:off x="1835150" y="965200"/>
            <a:ext cx="4829175" cy="4910138"/>
          </a:xfrm>
          <a:prstGeom prst="rect">
            <a:avLst/>
          </a:prstGeom>
        </p:spPr>
      </p:pic>
      <p:sp>
        <p:nvSpPr>
          <p:cNvPr id="6" name="TextBox 5">
            <a:extLst>
              <a:ext uri="{FF2B5EF4-FFF2-40B4-BE49-F238E27FC236}">
                <a16:creationId xmlns:a16="http://schemas.microsoft.com/office/drawing/2014/main" id="{CE2A24FC-A159-EF4C-AC19-CB99179A4CE1}"/>
              </a:ext>
            </a:extLst>
          </p:cNvPr>
          <p:cNvSpPr txBox="1"/>
          <p:nvPr/>
        </p:nvSpPr>
        <p:spPr>
          <a:xfrm>
            <a:off x="1835150" y="4892675"/>
            <a:ext cx="4829175" cy="98266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i="1">
                <a:solidFill>
                  <a:srgbClr val="FFFFFF"/>
                </a:solidFill>
                <a:latin typeface="Avenir Light Oblique" panose="020B0402020203090204" pitchFamily="34" charset="77"/>
              </a:rPr>
              <a:t>Stack Overflow 2020 Survey - Most Used Languages</a:t>
            </a:r>
          </a:p>
        </p:txBody>
      </p:sp>
      <p:sp>
        <p:nvSpPr>
          <p:cNvPr id="2" name="TextBox 1">
            <a:extLst>
              <a:ext uri="{FF2B5EF4-FFF2-40B4-BE49-F238E27FC236}">
                <a16:creationId xmlns:a16="http://schemas.microsoft.com/office/drawing/2014/main" id="{6A69E0AF-A7B6-BF4C-A11D-6702F5DBD437}"/>
              </a:ext>
            </a:extLst>
          </p:cNvPr>
          <p:cNvSpPr txBox="1"/>
          <p:nvPr/>
        </p:nvSpPr>
        <p:spPr>
          <a:xfrm>
            <a:off x="7095994" y="2536521"/>
            <a:ext cx="3162822" cy="1477328"/>
          </a:xfrm>
          <a:prstGeom prst="rect">
            <a:avLst/>
          </a:prstGeom>
          <a:noFill/>
        </p:spPr>
        <p:txBody>
          <a:bodyPr wrap="square" rtlCol="0">
            <a:spAutoFit/>
          </a:bodyPr>
          <a:lstStyle/>
          <a:p>
            <a:r>
              <a:rPr lang="en-US" i="1" dirty="0">
                <a:latin typeface="Avenir Light Oblique" panose="020B0402020203090204" pitchFamily="34" charset="77"/>
              </a:rPr>
              <a:t>“Any application that can be written in JavaScript, will eventually be written in JavaScript” - </a:t>
            </a:r>
            <a:r>
              <a:rPr lang="en-US" i="1" dirty="0" err="1">
                <a:latin typeface="Avenir Light Oblique" panose="020B0402020203090204" pitchFamily="34" charset="77"/>
              </a:rPr>
              <a:t>Atwoods</a:t>
            </a:r>
            <a:r>
              <a:rPr lang="en-US" i="1" dirty="0">
                <a:latin typeface="Avenir Light Oblique" panose="020B0402020203090204" pitchFamily="34" charset="77"/>
              </a:rPr>
              <a:t> Law 2007</a:t>
            </a:r>
          </a:p>
        </p:txBody>
      </p:sp>
    </p:spTree>
    <p:extLst>
      <p:ext uri="{BB962C8B-B14F-4D97-AF65-F5344CB8AC3E}">
        <p14:creationId xmlns:p14="http://schemas.microsoft.com/office/powerpoint/2010/main" val="31551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47797FE1-C96B-D449-AB31-9C9D2996C3E2}"/>
              </a:ext>
            </a:extLst>
          </p:cNvPr>
          <p:cNvPicPr>
            <a:picLocks noChangeAspect="1"/>
          </p:cNvPicPr>
          <p:nvPr/>
        </p:nvPicPr>
        <p:blipFill>
          <a:blip r:embed="rId3"/>
          <a:stretch>
            <a:fillRect/>
          </a:stretch>
        </p:blipFill>
        <p:spPr>
          <a:xfrm>
            <a:off x="3932247" y="939451"/>
            <a:ext cx="4327505" cy="5530241"/>
          </a:xfrm>
          <a:prstGeom prst="rect">
            <a:avLst/>
          </a:prstGeom>
        </p:spPr>
      </p:pic>
      <p:sp>
        <p:nvSpPr>
          <p:cNvPr id="4" name="TextBox 3">
            <a:extLst>
              <a:ext uri="{FF2B5EF4-FFF2-40B4-BE49-F238E27FC236}">
                <a16:creationId xmlns:a16="http://schemas.microsoft.com/office/drawing/2014/main" id="{5E76FD5A-B1D8-3943-B9F7-254D4045E171}"/>
              </a:ext>
            </a:extLst>
          </p:cNvPr>
          <p:cNvSpPr txBox="1"/>
          <p:nvPr/>
        </p:nvSpPr>
        <p:spPr>
          <a:xfrm>
            <a:off x="4736344" y="366477"/>
            <a:ext cx="2719310" cy="369332"/>
          </a:xfrm>
          <a:prstGeom prst="rect">
            <a:avLst/>
          </a:prstGeom>
          <a:noFill/>
        </p:spPr>
        <p:txBody>
          <a:bodyPr wrap="square" rtlCol="0">
            <a:spAutoFit/>
          </a:bodyPr>
          <a:lstStyle/>
          <a:p>
            <a:r>
              <a:rPr lang="en-US" dirty="0">
                <a:latin typeface="Avenir Light" panose="020B0402020203020204" pitchFamily="34" charset="77"/>
              </a:rPr>
              <a:t>Making a REST call</a:t>
            </a:r>
          </a:p>
        </p:txBody>
      </p:sp>
    </p:spTree>
    <p:extLst>
      <p:ext uri="{BB962C8B-B14F-4D97-AF65-F5344CB8AC3E}">
        <p14:creationId xmlns:p14="http://schemas.microsoft.com/office/powerpoint/2010/main" val="1791319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AA548ED5-BD2D-C64E-BFB3-7FDCCCF25294}"/>
              </a:ext>
            </a:extLst>
          </p:cNvPr>
          <p:cNvPicPr>
            <a:picLocks noChangeAspect="1"/>
          </p:cNvPicPr>
          <p:nvPr/>
        </p:nvPicPr>
        <p:blipFill>
          <a:blip r:embed="rId3"/>
          <a:stretch>
            <a:fillRect/>
          </a:stretch>
        </p:blipFill>
        <p:spPr>
          <a:xfrm>
            <a:off x="632565" y="1543675"/>
            <a:ext cx="4991622" cy="1946991"/>
          </a:xfrm>
          <a:prstGeom prst="rect">
            <a:avLst/>
          </a:prstGeom>
        </p:spPr>
      </p:pic>
      <p:pic>
        <p:nvPicPr>
          <p:cNvPr id="8" name="Picture 7" descr="Logo, icon&#10;&#10;Description automatically generated">
            <a:extLst>
              <a:ext uri="{FF2B5EF4-FFF2-40B4-BE49-F238E27FC236}">
                <a16:creationId xmlns:a16="http://schemas.microsoft.com/office/drawing/2014/main" id="{1E23BE2F-B127-DE43-8098-8462E4B4CF72}"/>
              </a:ext>
            </a:extLst>
          </p:cNvPr>
          <p:cNvPicPr>
            <a:picLocks noChangeAspect="1"/>
          </p:cNvPicPr>
          <p:nvPr/>
        </p:nvPicPr>
        <p:blipFill>
          <a:blip r:embed="rId4"/>
          <a:stretch>
            <a:fillRect/>
          </a:stretch>
        </p:blipFill>
        <p:spPr>
          <a:xfrm>
            <a:off x="632565" y="3994834"/>
            <a:ext cx="4991621" cy="2299494"/>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F6FC6FAC-F59C-F142-B5CE-1037F939C27A}"/>
              </a:ext>
            </a:extLst>
          </p:cNvPr>
          <p:cNvPicPr>
            <a:picLocks noChangeAspect="1"/>
          </p:cNvPicPr>
          <p:nvPr/>
        </p:nvPicPr>
        <p:blipFill>
          <a:blip r:embed="rId5"/>
          <a:stretch>
            <a:fillRect/>
          </a:stretch>
        </p:blipFill>
        <p:spPr>
          <a:xfrm>
            <a:off x="6463430" y="1543675"/>
            <a:ext cx="1791222" cy="1734082"/>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190182E-CF63-F641-9D27-A937293BEC75}"/>
              </a:ext>
            </a:extLst>
          </p:cNvPr>
          <p:cNvPicPr>
            <a:picLocks noChangeAspect="1"/>
          </p:cNvPicPr>
          <p:nvPr/>
        </p:nvPicPr>
        <p:blipFill>
          <a:blip r:embed="rId6"/>
          <a:stretch>
            <a:fillRect/>
          </a:stretch>
        </p:blipFill>
        <p:spPr>
          <a:xfrm>
            <a:off x="5941407" y="3532434"/>
            <a:ext cx="2516544" cy="1734082"/>
          </a:xfrm>
          <a:prstGeom prst="rect">
            <a:avLst/>
          </a:prstGeom>
        </p:spPr>
      </p:pic>
      <p:pic>
        <p:nvPicPr>
          <p:cNvPr id="11" name="Picture 10" descr="Icon&#10;&#10;Description automatically generated">
            <a:extLst>
              <a:ext uri="{FF2B5EF4-FFF2-40B4-BE49-F238E27FC236}">
                <a16:creationId xmlns:a16="http://schemas.microsoft.com/office/drawing/2014/main" id="{F58D8285-C786-6D4A-80D8-A4E1241C65E3}"/>
              </a:ext>
            </a:extLst>
          </p:cNvPr>
          <p:cNvPicPr>
            <a:picLocks noChangeAspect="1"/>
          </p:cNvPicPr>
          <p:nvPr/>
        </p:nvPicPr>
        <p:blipFill>
          <a:blip r:embed="rId7"/>
          <a:stretch>
            <a:fillRect/>
          </a:stretch>
        </p:blipFill>
        <p:spPr>
          <a:xfrm>
            <a:off x="8763367" y="1688841"/>
            <a:ext cx="2162741" cy="82833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27B981B-B348-9C49-98E9-8FE7368B4DE5}"/>
              </a:ext>
            </a:extLst>
          </p:cNvPr>
          <p:cNvPicPr>
            <a:picLocks noChangeAspect="1"/>
          </p:cNvPicPr>
          <p:nvPr/>
        </p:nvPicPr>
        <p:blipFill>
          <a:blip r:embed="rId8"/>
          <a:stretch>
            <a:fillRect/>
          </a:stretch>
        </p:blipFill>
        <p:spPr>
          <a:xfrm>
            <a:off x="8763367" y="2569452"/>
            <a:ext cx="2162741" cy="1175098"/>
          </a:xfrm>
          <a:prstGeom prst="rect">
            <a:avLst/>
          </a:prstGeom>
        </p:spPr>
      </p:pic>
      <p:pic>
        <p:nvPicPr>
          <p:cNvPr id="13" name="Picture 12" descr="Icon&#10;&#10;Description automatically generated">
            <a:extLst>
              <a:ext uri="{FF2B5EF4-FFF2-40B4-BE49-F238E27FC236}">
                <a16:creationId xmlns:a16="http://schemas.microsoft.com/office/drawing/2014/main" id="{F06B28DF-1D02-DA42-8F81-F9F7608BB477}"/>
              </a:ext>
            </a:extLst>
          </p:cNvPr>
          <p:cNvPicPr>
            <a:picLocks noChangeAspect="1"/>
          </p:cNvPicPr>
          <p:nvPr/>
        </p:nvPicPr>
        <p:blipFill>
          <a:blip r:embed="rId9"/>
          <a:stretch>
            <a:fillRect/>
          </a:stretch>
        </p:blipFill>
        <p:spPr>
          <a:xfrm>
            <a:off x="8763367" y="3811927"/>
            <a:ext cx="2162741" cy="11750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333D9874-0DF4-9546-AA7F-C2AF0D2BBF2D}"/>
              </a:ext>
            </a:extLst>
          </p:cNvPr>
          <p:cNvPicPr>
            <a:picLocks noChangeAspect="1"/>
          </p:cNvPicPr>
          <p:nvPr/>
        </p:nvPicPr>
        <p:blipFill>
          <a:blip r:embed="rId10"/>
          <a:stretch>
            <a:fillRect/>
          </a:stretch>
        </p:blipFill>
        <p:spPr>
          <a:xfrm>
            <a:off x="8775172" y="5054401"/>
            <a:ext cx="2162741" cy="1057803"/>
          </a:xfrm>
          <a:prstGeom prst="rect">
            <a:avLst/>
          </a:prstGeom>
        </p:spPr>
      </p:pic>
      <p:sp>
        <p:nvSpPr>
          <p:cNvPr id="15" name="Subtitle 3">
            <a:extLst>
              <a:ext uri="{FF2B5EF4-FFF2-40B4-BE49-F238E27FC236}">
                <a16:creationId xmlns:a16="http://schemas.microsoft.com/office/drawing/2014/main" id="{43D0DEFD-6FCC-9A49-9336-F68AA11A76EE}"/>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Technologies that I work with</a:t>
            </a:r>
          </a:p>
        </p:txBody>
      </p:sp>
    </p:spTree>
    <p:extLst>
      <p:ext uri="{BB962C8B-B14F-4D97-AF65-F5344CB8AC3E}">
        <p14:creationId xmlns:p14="http://schemas.microsoft.com/office/powerpoint/2010/main" val="3626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10;&#10;Description automatically generated with low confidence">
            <a:extLst>
              <a:ext uri="{FF2B5EF4-FFF2-40B4-BE49-F238E27FC236}">
                <a16:creationId xmlns:a16="http://schemas.microsoft.com/office/drawing/2014/main" id="{8DD2D21C-6655-224D-B01C-3F5E3EEFBF30}"/>
              </a:ext>
            </a:extLst>
          </p:cNvPr>
          <p:cNvPicPr>
            <a:picLocks noChangeAspect="1"/>
          </p:cNvPicPr>
          <p:nvPr/>
        </p:nvPicPr>
        <p:blipFill>
          <a:blip r:embed="rId3"/>
          <a:stretch>
            <a:fillRect/>
          </a:stretch>
        </p:blipFill>
        <p:spPr>
          <a:xfrm>
            <a:off x="6553200" y="1434232"/>
            <a:ext cx="3810000" cy="3810000"/>
          </a:xfrm>
          <a:prstGeom prst="rect">
            <a:avLst/>
          </a:prstGeom>
        </p:spPr>
      </p:pic>
      <p:sp>
        <p:nvSpPr>
          <p:cNvPr id="8" name="TextBox 7">
            <a:extLst>
              <a:ext uri="{FF2B5EF4-FFF2-40B4-BE49-F238E27FC236}">
                <a16:creationId xmlns:a16="http://schemas.microsoft.com/office/drawing/2014/main" id="{3989A460-9494-1546-9114-DF0BD574B2B8}"/>
              </a:ext>
            </a:extLst>
          </p:cNvPr>
          <p:cNvSpPr txBox="1"/>
          <p:nvPr/>
        </p:nvSpPr>
        <p:spPr>
          <a:xfrm>
            <a:off x="1210849" y="1605129"/>
            <a:ext cx="4885151"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Light" panose="020B0402020203020204" pitchFamily="34" charset="77"/>
              </a:rPr>
              <a:t>What is a web framework?</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How Vue came to be</a:t>
            </a:r>
          </a:p>
          <a:p>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Why Vue is popular</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What makes a Vue component</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Examples</a:t>
            </a:r>
          </a:p>
          <a:p>
            <a:pPr marL="742950" lvl="1" indent="-285750">
              <a:buFont typeface="Arial" panose="020B0604020202020204" pitchFamily="34" charset="0"/>
              <a:buChar char="•"/>
            </a:pPr>
            <a:r>
              <a:rPr lang="en-US" sz="1600" dirty="0">
                <a:latin typeface="Avenir Light" panose="020B0402020203020204" pitchFamily="34" charset="77"/>
              </a:rPr>
              <a:t>Props</a:t>
            </a:r>
          </a:p>
          <a:p>
            <a:pPr marL="742950" lvl="1" indent="-285750">
              <a:buFont typeface="Arial" panose="020B0604020202020204" pitchFamily="34" charset="0"/>
              <a:buChar char="•"/>
            </a:pPr>
            <a:r>
              <a:rPr lang="en-US" sz="1600" dirty="0">
                <a:latin typeface="Avenir Light" panose="020B0402020203020204" pitchFamily="34" charset="77"/>
              </a:rPr>
              <a:t>State</a:t>
            </a:r>
          </a:p>
          <a:p>
            <a:pPr marL="742950" lvl="1" indent="-285750">
              <a:buFont typeface="Arial" panose="020B0604020202020204" pitchFamily="34" charset="0"/>
              <a:buChar char="•"/>
            </a:pPr>
            <a:r>
              <a:rPr lang="en-US" sz="1600" dirty="0">
                <a:latin typeface="Avenir Light" panose="020B0402020203020204" pitchFamily="34" charset="77"/>
              </a:rPr>
              <a:t>Directives</a:t>
            </a:r>
          </a:p>
          <a:p>
            <a:pPr marL="742950" lvl="1" indent="-285750">
              <a:buFont typeface="Arial" panose="020B0604020202020204" pitchFamily="34" charset="0"/>
              <a:buChar char="•"/>
            </a:pPr>
            <a:r>
              <a:rPr lang="en-US" sz="1600" dirty="0">
                <a:latin typeface="Avenir Light" panose="020B0402020203020204" pitchFamily="34" charset="77"/>
              </a:rPr>
              <a:t>Component Lifecycle</a:t>
            </a:r>
          </a:p>
          <a:p>
            <a:pPr marL="742950" lvl="1" indent="-285750">
              <a:buFont typeface="Arial" panose="020B0604020202020204" pitchFamily="34" charset="0"/>
              <a:buChar char="•"/>
            </a:pPr>
            <a:r>
              <a:rPr lang="en-US" sz="1600" dirty="0">
                <a:latin typeface="Avenir Light" panose="020B0402020203020204" pitchFamily="34" charset="77"/>
              </a:rPr>
              <a:t>REST Calls</a:t>
            </a:r>
          </a:p>
        </p:txBody>
      </p:sp>
      <p:sp>
        <p:nvSpPr>
          <p:cNvPr id="9" name="Subtitle 3">
            <a:extLst>
              <a:ext uri="{FF2B5EF4-FFF2-40B4-BE49-F238E27FC236}">
                <a16:creationId xmlns:a16="http://schemas.microsoft.com/office/drawing/2014/main" id="{1EEF7E06-9EBE-D94B-85B0-E526429D6607}"/>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Talk Structure</a:t>
            </a:r>
          </a:p>
        </p:txBody>
      </p:sp>
    </p:spTree>
    <p:extLst>
      <p:ext uri="{BB962C8B-B14F-4D97-AF65-F5344CB8AC3E}">
        <p14:creationId xmlns:p14="http://schemas.microsoft.com/office/powerpoint/2010/main" val="18592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ubtitle 3">
            <a:extLst>
              <a:ext uri="{FF2B5EF4-FFF2-40B4-BE49-F238E27FC236}">
                <a16:creationId xmlns:a16="http://schemas.microsoft.com/office/drawing/2014/main" id="{ABE7CDD8-DCCE-C943-A50B-16438CC8B01E}"/>
              </a:ext>
            </a:extLst>
          </p:cNvPr>
          <p:cNvSpPr txBox="1">
            <a:spLocks/>
          </p:cNvSpPr>
          <p:nvPr/>
        </p:nvSpPr>
        <p:spPr>
          <a:xfrm>
            <a:off x="1524000" y="563672"/>
            <a:ext cx="9273436" cy="751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venir Light" panose="020B0402020203020204" pitchFamily="34" charset="77"/>
              </a:rPr>
              <a:t>Web Frameworks</a:t>
            </a:r>
            <a:endParaRPr lang="en-US" dirty="0">
              <a:latin typeface="Avenir Light" panose="020B0402020203020204" pitchFamily="34" charset="77"/>
            </a:endParaRPr>
          </a:p>
        </p:txBody>
      </p:sp>
      <p:pic>
        <p:nvPicPr>
          <p:cNvPr id="11" name="Picture 10" descr="Icon&#10;&#10;Description automatically generated">
            <a:extLst>
              <a:ext uri="{FF2B5EF4-FFF2-40B4-BE49-F238E27FC236}">
                <a16:creationId xmlns:a16="http://schemas.microsoft.com/office/drawing/2014/main" id="{CC5744D7-CB57-F242-9339-F5B681746CD5}"/>
              </a:ext>
            </a:extLst>
          </p:cNvPr>
          <p:cNvPicPr>
            <a:picLocks noChangeAspect="1"/>
          </p:cNvPicPr>
          <p:nvPr/>
        </p:nvPicPr>
        <p:blipFill>
          <a:blip r:embed="rId3"/>
          <a:stretch>
            <a:fillRect/>
          </a:stretch>
        </p:blipFill>
        <p:spPr>
          <a:xfrm>
            <a:off x="2714233" y="1531311"/>
            <a:ext cx="1638302" cy="136846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D26E9079-6ADC-1944-B9CC-CBB102FD6836}"/>
              </a:ext>
            </a:extLst>
          </p:cNvPr>
          <p:cNvPicPr>
            <a:picLocks noChangeAspect="1"/>
          </p:cNvPicPr>
          <p:nvPr/>
        </p:nvPicPr>
        <p:blipFill>
          <a:blip r:embed="rId4"/>
          <a:stretch>
            <a:fillRect/>
          </a:stretch>
        </p:blipFill>
        <p:spPr>
          <a:xfrm>
            <a:off x="4971789" y="1315234"/>
            <a:ext cx="2248422" cy="1722330"/>
          </a:xfrm>
          <a:prstGeom prst="rect">
            <a:avLst/>
          </a:prstGeom>
        </p:spPr>
      </p:pic>
      <p:pic>
        <p:nvPicPr>
          <p:cNvPr id="13" name="Picture 12" descr="A red and white logo&#10;&#10;Description automatically generated with medium confidence">
            <a:extLst>
              <a:ext uri="{FF2B5EF4-FFF2-40B4-BE49-F238E27FC236}">
                <a16:creationId xmlns:a16="http://schemas.microsoft.com/office/drawing/2014/main" id="{8798F81F-3AAE-AD4F-88F3-BB84B39E14DE}"/>
              </a:ext>
            </a:extLst>
          </p:cNvPr>
          <p:cNvPicPr>
            <a:picLocks noChangeAspect="1"/>
          </p:cNvPicPr>
          <p:nvPr/>
        </p:nvPicPr>
        <p:blipFill>
          <a:blip r:embed="rId5"/>
          <a:stretch>
            <a:fillRect/>
          </a:stretch>
        </p:blipFill>
        <p:spPr>
          <a:xfrm>
            <a:off x="8008047" y="1453020"/>
            <a:ext cx="1688926" cy="1446757"/>
          </a:xfrm>
          <a:prstGeom prst="rect">
            <a:avLst/>
          </a:prstGeom>
        </p:spPr>
      </p:pic>
      <p:sp>
        <p:nvSpPr>
          <p:cNvPr id="14" name="TextBox 13">
            <a:extLst>
              <a:ext uri="{FF2B5EF4-FFF2-40B4-BE49-F238E27FC236}">
                <a16:creationId xmlns:a16="http://schemas.microsoft.com/office/drawing/2014/main" id="{79B86E40-12B8-BE4B-B548-01C8DD1E0D05}"/>
              </a:ext>
            </a:extLst>
          </p:cNvPr>
          <p:cNvSpPr txBox="1"/>
          <p:nvPr/>
        </p:nvSpPr>
        <p:spPr>
          <a:xfrm>
            <a:off x="2110636" y="3123333"/>
            <a:ext cx="3688915" cy="1754326"/>
          </a:xfrm>
          <a:prstGeom prst="rect">
            <a:avLst/>
          </a:prstGeom>
          <a:noFill/>
        </p:spPr>
        <p:txBody>
          <a:bodyPr wrap="square" rtlCol="0">
            <a:spAutoFit/>
          </a:bodyPr>
          <a:lstStyle/>
          <a:p>
            <a:r>
              <a:rPr lang="en-US" i="1" dirty="0">
                <a:latin typeface="Avenir Light" panose="020B0402020203020204" pitchFamily="34" charset="77"/>
              </a:rPr>
              <a:t>“A web framework is a code library that makes web development quicker and easier by giving basic patterns for building reliable, scalable and maintainable web applications”</a:t>
            </a:r>
          </a:p>
        </p:txBody>
      </p:sp>
      <p:sp>
        <p:nvSpPr>
          <p:cNvPr id="15" name="TextBox 14">
            <a:extLst>
              <a:ext uri="{FF2B5EF4-FFF2-40B4-BE49-F238E27FC236}">
                <a16:creationId xmlns:a16="http://schemas.microsoft.com/office/drawing/2014/main" id="{65F8EF29-FCA8-2D4F-A600-F03E0B2AAA02}"/>
              </a:ext>
            </a:extLst>
          </p:cNvPr>
          <p:cNvSpPr txBox="1"/>
          <p:nvPr/>
        </p:nvSpPr>
        <p:spPr>
          <a:xfrm>
            <a:off x="7139836" y="3031309"/>
            <a:ext cx="3181612" cy="2585323"/>
          </a:xfrm>
          <a:prstGeom prst="rect">
            <a:avLst/>
          </a:prstGeom>
          <a:noFill/>
        </p:spPr>
        <p:txBody>
          <a:bodyPr wrap="square" rtlCol="0">
            <a:spAutoFit/>
          </a:bodyPr>
          <a:lstStyle/>
          <a:p>
            <a:r>
              <a:rPr lang="en-US" dirty="0">
                <a:latin typeface="Avenir Light" panose="020B0402020203020204" pitchFamily="34" charset="77"/>
              </a:rPr>
              <a:t>Prebuilt functions</a:t>
            </a:r>
          </a:p>
          <a:p>
            <a:endParaRPr lang="en-US" dirty="0">
              <a:latin typeface="Avenir Light" panose="020B0402020203020204" pitchFamily="34" charset="77"/>
            </a:endParaRPr>
          </a:p>
          <a:p>
            <a:r>
              <a:rPr lang="en-US" dirty="0">
                <a:latin typeface="Avenir Light" panose="020B0402020203020204" pitchFamily="34" charset="77"/>
              </a:rPr>
              <a:t>No more writing raw html</a:t>
            </a:r>
          </a:p>
          <a:p>
            <a:endParaRPr lang="en-US" dirty="0">
              <a:latin typeface="Avenir Light" panose="020B0402020203020204" pitchFamily="34" charset="77"/>
            </a:endParaRPr>
          </a:p>
          <a:p>
            <a:r>
              <a:rPr lang="en-US" dirty="0">
                <a:latin typeface="Avenir Light" panose="020B0402020203020204" pitchFamily="34" charset="77"/>
              </a:rPr>
              <a:t>Huge component libraries</a:t>
            </a:r>
          </a:p>
          <a:p>
            <a:endParaRPr lang="en-US" dirty="0">
              <a:latin typeface="Avenir Light" panose="020B0402020203020204" pitchFamily="34" charset="77"/>
            </a:endParaRPr>
          </a:p>
          <a:p>
            <a:r>
              <a:rPr lang="en-US" dirty="0">
                <a:latin typeface="Avenir Light" panose="020B0402020203020204" pitchFamily="34" charset="77"/>
              </a:rPr>
              <a:t>Community driven support</a:t>
            </a:r>
          </a:p>
          <a:p>
            <a:endParaRPr lang="en-US" dirty="0">
              <a:latin typeface="Avenir Light" panose="020B0402020203020204" pitchFamily="34" charset="77"/>
            </a:endParaRPr>
          </a:p>
          <a:p>
            <a:r>
              <a:rPr lang="en-US" dirty="0">
                <a:latin typeface="Avenir Light" panose="020B0402020203020204" pitchFamily="34" charset="77"/>
              </a:rPr>
              <a:t>Single page applications</a:t>
            </a:r>
            <a:endParaRPr lang="en-US" dirty="0"/>
          </a:p>
        </p:txBody>
      </p:sp>
    </p:spTree>
    <p:extLst>
      <p:ext uri="{BB962C8B-B14F-4D97-AF65-F5344CB8AC3E}">
        <p14:creationId xmlns:p14="http://schemas.microsoft.com/office/powerpoint/2010/main" val="3677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CDC86492-E6E1-F646-82B0-7E679C4B491A}"/>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What is a Single Page Application?</a:t>
            </a:r>
          </a:p>
        </p:txBody>
      </p:sp>
      <p:pic>
        <p:nvPicPr>
          <p:cNvPr id="5" name="Graphic 4" descr="Document with solid fill">
            <a:extLst>
              <a:ext uri="{FF2B5EF4-FFF2-40B4-BE49-F238E27FC236}">
                <a16:creationId xmlns:a16="http://schemas.microsoft.com/office/drawing/2014/main" id="{9CA14248-FB2F-294F-A5C3-25A51D9B9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345" y="1882036"/>
            <a:ext cx="1296444" cy="1437362"/>
          </a:xfrm>
          <a:prstGeom prst="rect">
            <a:avLst/>
          </a:prstGeom>
        </p:spPr>
      </p:pic>
      <p:sp>
        <p:nvSpPr>
          <p:cNvPr id="6" name="Right Arrow 5">
            <a:extLst>
              <a:ext uri="{FF2B5EF4-FFF2-40B4-BE49-F238E27FC236}">
                <a16:creationId xmlns:a16="http://schemas.microsoft.com/office/drawing/2014/main" id="{0AC6F1D7-7117-1D41-A188-6CA5E46ED82D}"/>
              </a:ext>
            </a:extLst>
          </p:cNvPr>
          <p:cNvSpPr/>
          <p:nvPr/>
        </p:nvSpPr>
        <p:spPr>
          <a:xfrm>
            <a:off x="5148197" y="2336104"/>
            <a:ext cx="1897693" cy="6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with solid fill">
            <a:extLst>
              <a:ext uri="{FF2B5EF4-FFF2-40B4-BE49-F238E27FC236}">
                <a16:creationId xmlns:a16="http://schemas.microsoft.com/office/drawing/2014/main" id="{41732327-6282-1A48-8E78-F9E088897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213" y="1882036"/>
            <a:ext cx="1384126" cy="1437362"/>
          </a:xfrm>
          <a:prstGeom prst="rect">
            <a:avLst/>
          </a:prstGeom>
        </p:spPr>
      </p:pic>
      <p:sp>
        <p:nvSpPr>
          <p:cNvPr id="8" name="TextBox 7">
            <a:extLst>
              <a:ext uri="{FF2B5EF4-FFF2-40B4-BE49-F238E27FC236}">
                <a16:creationId xmlns:a16="http://schemas.microsoft.com/office/drawing/2014/main" id="{F646D458-B529-6947-B0B1-BCBC2B41DFC8}"/>
              </a:ext>
            </a:extLst>
          </p:cNvPr>
          <p:cNvSpPr txBox="1"/>
          <p:nvPr/>
        </p:nvSpPr>
        <p:spPr>
          <a:xfrm>
            <a:off x="3891938" y="3198167"/>
            <a:ext cx="750526" cy="461665"/>
          </a:xfrm>
          <a:prstGeom prst="rect">
            <a:avLst/>
          </a:prstGeom>
          <a:noFill/>
        </p:spPr>
        <p:txBody>
          <a:bodyPr wrap="none" rtlCol="0">
            <a:spAutoFit/>
          </a:bodyPr>
          <a:lstStyle/>
          <a:p>
            <a:r>
              <a:rPr lang="en-US" sz="2400" dirty="0">
                <a:latin typeface="Avenir Light" panose="020B0402020203020204" pitchFamily="34" charset="77"/>
              </a:rPr>
              <a:t>.</a:t>
            </a:r>
            <a:r>
              <a:rPr lang="en-US" sz="2400" dirty="0" err="1">
                <a:latin typeface="Avenir Light" panose="020B0402020203020204" pitchFamily="34" charset="77"/>
              </a:rPr>
              <a:t>vue</a:t>
            </a:r>
            <a:endParaRPr lang="en-US" sz="2400" dirty="0">
              <a:latin typeface="Avenir Light" panose="020B0402020203020204" pitchFamily="34" charset="77"/>
            </a:endParaRPr>
          </a:p>
        </p:txBody>
      </p:sp>
      <p:sp>
        <p:nvSpPr>
          <p:cNvPr id="9" name="TextBox 8">
            <a:extLst>
              <a:ext uri="{FF2B5EF4-FFF2-40B4-BE49-F238E27FC236}">
                <a16:creationId xmlns:a16="http://schemas.microsoft.com/office/drawing/2014/main" id="{6CE4D6F0-8D10-9E46-A9BB-D30D560469AB}"/>
              </a:ext>
            </a:extLst>
          </p:cNvPr>
          <p:cNvSpPr txBox="1"/>
          <p:nvPr/>
        </p:nvSpPr>
        <p:spPr>
          <a:xfrm>
            <a:off x="7089731" y="3198168"/>
            <a:ext cx="1828800" cy="461665"/>
          </a:xfrm>
          <a:prstGeom prst="rect">
            <a:avLst/>
          </a:prstGeom>
          <a:noFill/>
        </p:spPr>
        <p:txBody>
          <a:bodyPr wrap="square" rtlCol="0">
            <a:spAutoFit/>
          </a:bodyPr>
          <a:lstStyle/>
          <a:p>
            <a:r>
              <a:rPr lang="en-US" sz="2400" dirty="0" err="1">
                <a:latin typeface="Avenir Light" panose="020B0402020203020204" pitchFamily="34" charset="77"/>
              </a:rPr>
              <a:t>index.html</a:t>
            </a:r>
            <a:endParaRPr lang="en-US" sz="2400" dirty="0">
              <a:latin typeface="Avenir Light" panose="020B0402020203020204" pitchFamily="34" charset="77"/>
            </a:endParaRPr>
          </a:p>
        </p:txBody>
      </p:sp>
      <p:sp>
        <p:nvSpPr>
          <p:cNvPr id="11" name="TextBox 10">
            <a:extLst>
              <a:ext uri="{FF2B5EF4-FFF2-40B4-BE49-F238E27FC236}">
                <a16:creationId xmlns:a16="http://schemas.microsoft.com/office/drawing/2014/main" id="{06F394FA-D2C3-7E46-87DC-1F421772BDCF}"/>
              </a:ext>
            </a:extLst>
          </p:cNvPr>
          <p:cNvSpPr txBox="1"/>
          <p:nvPr/>
        </p:nvSpPr>
        <p:spPr>
          <a:xfrm>
            <a:off x="3012510" y="4237299"/>
            <a:ext cx="6901841" cy="1754326"/>
          </a:xfrm>
          <a:prstGeom prst="rect">
            <a:avLst/>
          </a:prstGeom>
          <a:noFill/>
        </p:spPr>
        <p:txBody>
          <a:bodyPr wrap="square" rtlCol="0">
            <a:spAutoFit/>
          </a:bodyPr>
          <a:lstStyle/>
          <a:p>
            <a:r>
              <a:rPr lang="en-US" dirty="0">
                <a:latin typeface="Avenir Light" panose="020B0402020203020204" pitchFamily="34" charset="77"/>
              </a:rPr>
              <a:t>A web application that interacts with the user by dynamically rewriting the current web page instead of fetching new html files from the server…the goal of this it to have faster transitions which provide a better user experience.</a:t>
            </a:r>
          </a:p>
          <a:p>
            <a:endParaRPr lang="en-US" dirty="0">
              <a:latin typeface="Avenir Light" panose="020B0402020203020204" pitchFamily="34" charset="77"/>
            </a:endParaRPr>
          </a:p>
          <a:p>
            <a:r>
              <a:rPr lang="en-US" dirty="0">
                <a:latin typeface="Avenir Light" panose="020B0402020203020204" pitchFamily="34" charset="77"/>
              </a:rPr>
              <a:t>Only one html file!</a:t>
            </a:r>
          </a:p>
        </p:txBody>
      </p:sp>
    </p:spTree>
    <p:extLst>
      <p:ext uri="{BB962C8B-B14F-4D97-AF65-F5344CB8AC3E}">
        <p14:creationId xmlns:p14="http://schemas.microsoft.com/office/powerpoint/2010/main" val="8420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36C803A1-3A43-1D47-8952-A48AC7AB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170" y="539923"/>
            <a:ext cx="7135660" cy="5516410"/>
          </a:xfrm>
          <a:prstGeom prst="rect">
            <a:avLst/>
          </a:prstGeom>
        </p:spPr>
      </p:pic>
    </p:spTree>
    <p:extLst>
      <p:ext uri="{BB962C8B-B14F-4D97-AF65-F5344CB8AC3E}">
        <p14:creationId xmlns:p14="http://schemas.microsoft.com/office/powerpoint/2010/main" val="17138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391AC6DE-A236-C149-8822-1CE426952DB3}"/>
              </a:ext>
            </a:extLst>
          </p:cNvPr>
          <p:cNvPicPr>
            <a:picLocks noChangeAspect="1"/>
          </p:cNvPicPr>
          <p:nvPr/>
        </p:nvPicPr>
        <p:blipFill>
          <a:blip r:embed="rId3"/>
          <a:stretch>
            <a:fillRect/>
          </a:stretch>
        </p:blipFill>
        <p:spPr>
          <a:xfrm>
            <a:off x="906050" y="266177"/>
            <a:ext cx="4718136" cy="5539637"/>
          </a:xfrm>
          <a:prstGeom prst="rect">
            <a:avLst/>
          </a:prstGeom>
        </p:spPr>
      </p:pic>
      <p:pic>
        <p:nvPicPr>
          <p:cNvPr id="13" name="Picture 12">
            <a:extLst>
              <a:ext uri="{FF2B5EF4-FFF2-40B4-BE49-F238E27FC236}">
                <a16:creationId xmlns:a16="http://schemas.microsoft.com/office/drawing/2014/main" id="{0A12C980-294F-4445-AB08-0CFC89E7C0B6}"/>
              </a:ext>
            </a:extLst>
          </p:cNvPr>
          <p:cNvPicPr>
            <a:picLocks noChangeAspect="1"/>
          </p:cNvPicPr>
          <p:nvPr/>
        </p:nvPicPr>
        <p:blipFill>
          <a:blip r:embed="rId4"/>
          <a:stretch>
            <a:fillRect/>
          </a:stretch>
        </p:blipFill>
        <p:spPr>
          <a:xfrm>
            <a:off x="6513534" y="266177"/>
            <a:ext cx="4772416" cy="5539637"/>
          </a:xfrm>
          <a:prstGeom prst="rect">
            <a:avLst/>
          </a:prstGeom>
        </p:spPr>
      </p:pic>
      <p:sp>
        <p:nvSpPr>
          <p:cNvPr id="14" name="TextBox 13">
            <a:extLst>
              <a:ext uri="{FF2B5EF4-FFF2-40B4-BE49-F238E27FC236}">
                <a16:creationId xmlns:a16="http://schemas.microsoft.com/office/drawing/2014/main" id="{2C1C4ADD-F0CE-0F4D-A39A-DC202473A6F7}"/>
              </a:ext>
            </a:extLst>
          </p:cNvPr>
          <p:cNvSpPr txBox="1"/>
          <p:nvPr/>
        </p:nvSpPr>
        <p:spPr>
          <a:xfrm>
            <a:off x="696239" y="5981178"/>
            <a:ext cx="5137758"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Loved Frameworks  </a:t>
            </a:r>
          </a:p>
        </p:txBody>
      </p:sp>
      <p:sp>
        <p:nvSpPr>
          <p:cNvPr id="16" name="TextBox 15">
            <a:extLst>
              <a:ext uri="{FF2B5EF4-FFF2-40B4-BE49-F238E27FC236}">
                <a16:creationId xmlns:a16="http://schemas.microsoft.com/office/drawing/2014/main" id="{4C8D134E-DCD9-A142-91DB-498E16529CF2}"/>
              </a:ext>
            </a:extLst>
          </p:cNvPr>
          <p:cNvSpPr txBox="1"/>
          <p:nvPr/>
        </p:nvSpPr>
        <p:spPr>
          <a:xfrm>
            <a:off x="6254662" y="5968652"/>
            <a:ext cx="5732745"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Wanted Frameworks  </a:t>
            </a:r>
          </a:p>
        </p:txBody>
      </p:sp>
    </p:spTree>
    <p:extLst>
      <p:ext uri="{BB962C8B-B14F-4D97-AF65-F5344CB8AC3E}">
        <p14:creationId xmlns:p14="http://schemas.microsoft.com/office/powerpoint/2010/main" val="2933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2041</Words>
  <Application>Microsoft Macintosh PowerPoint</Application>
  <PresentationFormat>Widescreen</PresentationFormat>
  <Paragraphs>230</Paragraphs>
  <Slides>30</Slides>
  <Notes>30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Avenir Book</vt:lpstr>
      <vt:lpstr>Avenir Light</vt:lpstr>
      <vt:lpstr>Avenir Light Oblique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47</cp:revision>
  <dcterms:created xsi:type="dcterms:W3CDTF">2021-02-09T15:28:50Z</dcterms:created>
  <dcterms:modified xsi:type="dcterms:W3CDTF">2021-03-20T14:50:19Z</dcterms:modified>
</cp:coreProperties>
</file>